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Montserrat"/>
      <p:regular r:id="rId22"/>
      <p:bold r:id="rId23"/>
      <p:italic r:id="rId24"/>
      <p:boldItalic r:id="rId25"/>
    </p:embeddedFont>
    <p:embeddedFont>
      <p:font typeface="Montserrat Light"/>
      <p:regular r:id="rId26"/>
      <p:bold r:id="rId27"/>
      <p:italic r:id="rId28"/>
      <p:boldItalic r:id="rId29"/>
    </p:embeddedFont>
    <p:embeddedFont>
      <p:font typeface="Montserrat ExtraBold"/>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regular.fntdata"/><Relationship Id="rId21" Type="http://schemas.openxmlformats.org/officeDocument/2006/relationships/slide" Target="slides/slide17.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regular.fntdata"/><Relationship Id="rId25" Type="http://schemas.openxmlformats.org/officeDocument/2006/relationships/font" Target="fonts/Montserrat-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ExtraBold-boldItalic.fntdata"/><Relationship Id="rId30" Type="http://schemas.openxmlformats.org/officeDocument/2006/relationships/font" Target="fonts/MontserratExtraBol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cd882e627a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cd882e627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 Sarah also mentioned that this change in protocol helps communicators to better understand the tone of their message.</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Although individual units have a substantial amount of decision-making agency over the communication for their department, the office of strategic communication becomes involved as soon as issues escalate to a crisis stage. Departments are able to offer recommendations, but Strat Comm has veto power.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cd882e627a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cd882e627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 (Strat Comm) said that a staff member in his department was actively responding to social media comments, our </a:t>
            </a:r>
            <a:r>
              <a:rPr lang="en" sz="1200">
                <a:solidFill>
                  <a:schemeClr val="dk1"/>
                </a:solidFill>
                <a:latin typeface="Times New Roman"/>
                <a:ea typeface="Times New Roman"/>
                <a:cs typeface="Times New Roman"/>
                <a:sym typeface="Times New Roman"/>
              </a:rPr>
              <a:t>analysis of the Facebook and Twitter scrape showed no real dialogue occurred between the University and its online publics who responded to the adenovirus messaging. The overall tone of messages that were posted by members of the public on the University’s social media was “concerned”. This mirrored the tone in the messages that were directed to the University’s health center. However, the tone of messages posted by publics to personal Facebook pages, on personal Twitter profiles, and on the comments section of online news articles was predominantly “disappointed” and “criticizing”.</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cd882e627a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cd882e627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Following the adenovirus crisis, the three participants formed a committee which drafted a new crisis communication plan for the University to roll out at the department level. The new plan defined a University crisis as “an incident that negatively impacts our community (professional staff, student staff, members, an/or participants), departmental culture, our programs or facilities, and/or how others view our department.” The plan also specified where crises can originate (internally or externally; online or offline), how communicators should mitigate the risks of a communication-related crisis (message editing; use of clear language; environmental scanning). Additionally, the plan offered guidance for coordinating a crisis communication response (recognize when a crisis is happening; alert all relevant parties about the issue; compile details about the crisis; anticipate questions that the public may ask). Furthermore, the plan highlights the importance of the message medium (social media; email; text alerts), the messenger (teachers; University spokespersons; department representatives), documentation of the timeline of events, and management of the media. Communicators are instructed to escalate all media inquiries to the Office of Strategic Communication (OSC), contain social media messages and discourage public conversations about the crisis, and plan to address the impact of the crisis before offering explanations for the cause of the crisis.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study revealed that the University’s adenovirus outbreak was primarily managed at the functional level, with most of the communication being managed by the public relations’ strategic communication department, rather than at the program level. Although the programs were consulted for contextual information about the adenovirus risk, all information was filtered and presented to the publics in a way that was meant to reduce their perceptions of risk. This was intentionally done to prevent students and parents from panicking, but online commentary from students and concerned parents suggested that the University’s lack of transparency may have caused public trust to be diminished. </a:t>
            </a:r>
            <a:endParaRPr sz="1200">
              <a:solidFill>
                <a:schemeClr val="dk1"/>
              </a:solidFill>
              <a:latin typeface="Times New Roman"/>
              <a:ea typeface="Times New Roman"/>
              <a:cs typeface="Times New Roman"/>
              <a:sym typeface="Times New Roman"/>
            </a:endParaRPr>
          </a:p>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While the University has been more proactive about communicating with its publics through the COVID-19 crisis, the crisis communication plan that evolved from the adenovirus crisis still suggests that the University maintains a policy of diminishing and deflecting during a crisis.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Analysis of the social media commentary about this crisis suggests that the University may have incurred long-term reputational damage as a result of the compounding crises and the University’s communication strategy. However, confirming this hypothesis would require examining the publics’ perceptions of the organizations temporally.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6fae009d2c_3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6fae009d2c_3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Offensive lineman for Maryland football. He had a temperature of 106 degrees F upon arrival at the hospital. </a:t>
            </a:r>
            <a:r>
              <a:rPr lang="en">
                <a:solidFill>
                  <a:schemeClr val="dk1"/>
                </a:solidFill>
              </a:rPr>
              <a:t>Teammates reported that Jordan experienced a seizure at practice one hour before 911 was called, but the University’s officials dispute this timeline. Trainers failed to follow heat stroke treatment protocols by not providing an ice bath and delayed emergency services by not providing the team’s exact location information. Following the event, ESPN launched an investigation into McNair’s death and determined there was a “toxic” athletic culture at the University. Board of Regent’s commissioned an investigation into the event and the athletic culture at the university, and the school’s accreditation was came under review.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Adenovirus presents similarly to the cold and flu viruses, but symptoms may more quickly become severe and persist for longer periods of time, and persons with immunodeficiencies or respiratory diseases are at elevated risk for the most severe symptoms. There are more than 40 serotypes of adenovirus, but Ad-7, which was present in several of the infected students is one of the most severe. The University faced parent and public criticism for failing to warn about the possibility of an outbreak.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Compounding crises are often confused with spillover or cascading crises.</a:t>
            </a:r>
            <a:r>
              <a:rPr lang="en" sz="1200">
                <a:solidFill>
                  <a:schemeClr val="dk1"/>
                </a:solidFill>
                <a:latin typeface="Times New Roman"/>
                <a:ea typeface="Times New Roman"/>
                <a:cs typeface="Times New Roman"/>
                <a:sym typeface="Times New Roman"/>
              </a:rPr>
              <a:t>A spillover crisis occurs when one organization’s crisis causes hardship or reputational damage to one or more other organizations; this is most likely to happen when the organizations are directly affiliated (Igenhoff et al., 2018; Veil et al., 2016). A cascading crisis happens when one event serves as a catalyst for failures in other parts of a system (Veil &amp; Anthony, 2017; Veil &amp; Husted, 2012). SCCT offers four categories for strategic post-crisis communication: denial, diminishment, rebuilding, and bolstering. </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One limitation for applying SCCT to this study is that it predominantly focuses on post-crisis communication and does not fully account for how organizations manage communication mid-crisis.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research questions for this study considered how the University’s communication managers may have applied crisis communication and relationship management theories, frameworks for communication which are intended to mitigate reputational threats caused by a crisis, and whether or not the University’s communication practices changed in the wake of the compounding crises.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latin typeface="Montserrat"/>
                <a:ea typeface="Montserrat"/>
                <a:cs typeface="Montserrat"/>
                <a:sym typeface="Montserrat"/>
              </a:rPr>
              <a:t>Interviews -</a:t>
            </a:r>
            <a:r>
              <a:rPr lang="en" sz="1400">
                <a:solidFill>
                  <a:schemeClr val="dk1"/>
                </a:solidFill>
                <a:latin typeface="Montserrat Light"/>
                <a:ea typeface="Montserrat Light"/>
                <a:cs typeface="Montserrat Light"/>
                <a:sym typeface="Montserrat Light"/>
              </a:rPr>
              <a:t> A senior UMD official tasked with strategic communication, a communication specialist from UMD’s Health Center, &amp; a communication specialist from UMD’s recreation and wellness program.  </a:t>
            </a:r>
            <a:r>
              <a:rPr b="1" lang="en" sz="1400">
                <a:solidFill>
                  <a:schemeClr val="dk1"/>
                </a:solidFill>
                <a:latin typeface="Montserrat"/>
                <a:ea typeface="Montserrat"/>
                <a:cs typeface="Montserrat"/>
                <a:sym typeface="Montserrat"/>
              </a:rPr>
              <a:t>Artifacts</a:t>
            </a:r>
            <a:r>
              <a:rPr lang="en" sz="1400">
                <a:solidFill>
                  <a:schemeClr val="dk1"/>
                </a:solidFill>
                <a:latin typeface="Montserrat Light"/>
                <a:ea typeface="Montserrat Light"/>
                <a:cs typeface="Montserrat Light"/>
                <a:sym typeface="Montserrat Light"/>
              </a:rPr>
              <a:t> - pulled from received emails (6), public social media, and materials provided by interview participants. </a:t>
            </a:r>
            <a:r>
              <a:rPr b="1" lang="en" sz="1400">
                <a:solidFill>
                  <a:schemeClr val="dk1"/>
                </a:solidFill>
                <a:latin typeface="Montserrat"/>
                <a:ea typeface="Montserrat"/>
                <a:cs typeface="Montserrat"/>
                <a:sym typeface="Montserrat"/>
              </a:rPr>
              <a:t>Social Media - </a:t>
            </a:r>
            <a:r>
              <a:rPr lang="en" sz="1400">
                <a:solidFill>
                  <a:schemeClr val="dk1"/>
                </a:solidFill>
                <a:latin typeface="Montserrat Light"/>
                <a:ea typeface="Montserrat Light"/>
                <a:cs typeface="Montserrat Light"/>
                <a:sym typeface="Montserrat Light"/>
              </a:rPr>
              <a:t>comments &amp; dialogue gathered via WebScraper.io. </a:t>
            </a:r>
            <a:r>
              <a:rPr b="1" lang="en" sz="1400">
                <a:solidFill>
                  <a:schemeClr val="dk1"/>
                </a:solidFill>
                <a:latin typeface="Montserrat"/>
                <a:ea typeface="Montserrat"/>
                <a:cs typeface="Montserrat"/>
                <a:sym typeface="Montserrat"/>
              </a:rPr>
              <a:t>Otter.Ai </a:t>
            </a:r>
            <a:r>
              <a:rPr lang="en" sz="1400">
                <a:solidFill>
                  <a:schemeClr val="dk1"/>
                </a:solidFill>
                <a:latin typeface="Montserrat Light"/>
                <a:ea typeface="Montserrat Light"/>
                <a:cs typeface="Montserrat Light"/>
                <a:sym typeface="Montserrat Light"/>
              </a:rPr>
              <a:t>used for transcription of recorded interviews</a:t>
            </a:r>
            <a:endParaRPr sz="14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b="1" lang="en" sz="1400">
                <a:solidFill>
                  <a:schemeClr val="dk1"/>
                </a:solidFill>
                <a:latin typeface="Montserrat"/>
                <a:ea typeface="Montserrat"/>
                <a:cs typeface="Montserrat"/>
                <a:sym typeface="Montserrat"/>
              </a:rPr>
              <a:t>NVivo</a:t>
            </a:r>
            <a:r>
              <a:rPr lang="en" sz="1400">
                <a:solidFill>
                  <a:schemeClr val="dk1"/>
                </a:solidFill>
                <a:latin typeface="Montserrat Light"/>
                <a:ea typeface="Montserrat Light"/>
                <a:cs typeface="Montserrat Light"/>
                <a:sym typeface="Montserrat Light"/>
              </a:rPr>
              <a:t> used for thematic analysis of all materials</a:t>
            </a:r>
            <a:endParaRPr sz="1400">
              <a:solidFill>
                <a:schemeClr val="dk1"/>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9"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 name="Google Shape;23;p2"/>
          <p:cNvSpPr txBox="1"/>
          <p:nvPr>
            <p:ph type="ctrTitle"/>
          </p:nvPr>
        </p:nvSpPr>
        <p:spPr>
          <a:xfrm>
            <a:off x="685800" y="1991825"/>
            <a:ext cx="5265000" cy="1159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324645" y="-11"/>
              <a:ext cx="607886" cy="322577"/>
            </a:xfrm>
            <a:custGeom>
              <a:rect b="b" l="l" r="r" t="t"/>
              <a:pathLst>
                <a:path extrusionOk="0" h="10046" w="20428">
                  <a:moveTo>
                    <a:pt x="1" y="0"/>
                  </a:moveTo>
                  <a:lnTo>
                    <a:pt x="1"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6" name="Shape 496"/>
        <p:cNvGrpSpPr/>
        <p:nvPr/>
      </p:nvGrpSpPr>
      <p:grpSpPr>
        <a:xfrm>
          <a:off x="0" y="0"/>
          <a:ext cx="0" cy="0"/>
          <a:chOff x="0" y="0"/>
          <a:chExt cx="0" cy="0"/>
        </a:xfrm>
      </p:grpSpPr>
      <p:grpSp>
        <p:nvGrpSpPr>
          <p:cNvPr id="497" name="Google Shape;497;p11"/>
          <p:cNvGrpSpPr/>
          <p:nvPr/>
        </p:nvGrpSpPr>
        <p:grpSpPr>
          <a:xfrm>
            <a:off x="6714243" y="3860093"/>
            <a:ext cx="2429755" cy="1286712"/>
            <a:chOff x="6714243" y="3860093"/>
            <a:chExt cx="2429755" cy="1286712"/>
          </a:xfrm>
        </p:grpSpPr>
        <p:sp>
          <p:nvSpPr>
            <p:cNvPr id="498" name="Google Shape;498;p11"/>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1"/>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1"/>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1"/>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1"/>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1"/>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1"/>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1"/>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1"/>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1"/>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11"/>
          <p:cNvGrpSpPr/>
          <p:nvPr/>
        </p:nvGrpSpPr>
        <p:grpSpPr>
          <a:xfrm>
            <a:off x="892" y="-11"/>
            <a:ext cx="3037586" cy="2252645"/>
            <a:chOff x="892" y="-11"/>
            <a:chExt cx="3037586" cy="2252645"/>
          </a:xfrm>
        </p:grpSpPr>
        <p:sp>
          <p:nvSpPr>
            <p:cNvPr id="511" name="Google Shape;511;p11"/>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1"/>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1"/>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1"/>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1"/>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1"/>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1"/>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1"/>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1"/>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1"/>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1"/>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1"/>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1"/>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1"/>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1"/>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1"/>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1"/>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1"/>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1"/>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1"/>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1"/>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teral pattern">
  <p:cSld name="BLANK_2">
    <p:spTree>
      <p:nvGrpSpPr>
        <p:cNvPr id="535" name="Shape 535"/>
        <p:cNvGrpSpPr/>
        <p:nvPr/>
      </p:nvGrpSpPr>
      <p:grpSpPr>
        <a:xfrm>
          <a:off x="0" y="0"/>
          <a:ext cx="0" cy="0"/>
          <a:chOff x="0" y="0"/>
          <a:chExt cx="0" cy="0"/>
        </a:xfrm>
      </p:grpSpPr>
      <p:grpSp>
        <p:nvGrpSpPr>
          <p:cNvPr id="536" name="Google Shape;536;p12"/>
          <p:cNvGrpSpPr/>
          <p:nvPr/>
        </p:nvGrpSpPr>
        <p:grpSpPr>
          <a:xfrm>
            <a:off x="6109812" y="-11"/>
            <a:ext cx="3037586" cy="5146816"/>
            <a:chOff x="6109812" y="-11"/>
            <a:chExt cx="3037586" cy="5146816"/>
          </a:xfrm>
        </p:grpSpPr>
        <p:sp>
          <p:nvSpPr>
            <p:cNvPr id="537" name="Google Shape;537;p12"/>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2"/>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2"/>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2"/>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2"/>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2"/>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2"/>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2"/>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2"/>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2"/>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2"/>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2"/>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2"/>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2"/>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2"/>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2"/>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2"/>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2"/>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2"/>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2"/>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2"/>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2"/>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2"/>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2"/>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2"/>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2"/>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2"/>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2"/>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2"/>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2"/>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2"/>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2"/>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2"/>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2"/>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2"/>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2" name="Google Shape;572;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ttom pattern">
  <p:cSld name="BLANK_2_1">
    <p:spTree>
      <p:nvGrpSpPr>
        <p:cNvPr id="573" name="Shape 573"/>
        <p:cNvGrpSpPr/>
        <p:nvPr/>
      </p:nvGrpSpPr>
      <p:grpSpPr>
        <a:xfrm>
          <a:off x="0" y="0"/>
          <a:ext cx="0" cy="0"/>
          <a:chOff x="0" y="0"/>
          <a:chExt cx="0" cy="0"/>
        </a:xfrm>
      </p:grpSpPr>
      <p:grpSp>
        <p:nvGrpSpPr>
          <p:cNvPr id="574" name="Google Shape;574;p13"/>
          <p:cNvGrpSpPr/>
          <p:nvPr/>
        </p:nvGrpSpPr>
        <p:grpSpPr>
          <a:xfrm flipH="1" rot="10800000">
            <a:off x="900" y="3856775"/>
            <a:ext cx="9143992" cy="1286721"/>
            <a:chOff x="900" y="0"/>
            <a:chExt cx="9143992" cy="1286721"/>
          </a:xfrm>
        </p:grpSpPr>
        <p:sp>
          <p:nvSpPr>
            <p:cNvPr id="575" name="Google Shape;575;p13"/>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3"/>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3"/>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3"/>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3"/>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3"/>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3"/>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3"/>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3"/>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3"/>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3"/>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3"/>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3"/>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3"/>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3"/>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3"/>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3"/>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3"/>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3"/>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3"/>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3"/>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3"/>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3"/>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3"/>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3"/>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3"/>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3"/>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3"/>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3"/>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3"/>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3"/>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3"/>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3"/>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3"/>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3"/>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3"/>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3"/>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3"/>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3"/>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3"/>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3"/>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3"/>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3"/>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3"/>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3"/>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3"/>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3"/>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3"/>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13"/>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3"/>
        </a:solidFill>
      </p:bgPr>
    </p:bg>
    <p:spTree>
      <p:nvGrpSpPr>
        <p:cNvPr id="92" name="Shape 92"/>
        <p:cNvGrpSpPr/>
        <p:nvPr/>
      </p:nvGrpSpPr>
      <p:grpSpPr>
        <a:xfrm>
          <a:off x="0" y="0"/>
          <a:ext cx="0" cy="0"/>
          <a:chOff x="0" y="0"/>
          <a:chExt cx="0" cy="0"/>
        </a:xfrm>
      </p:grpSpPr>
      <p:sp>
        <p:nvSpPr>
          <p:cNvPr id="93" name="Google Shape;93;p3"/>
          <p:cNvSpPr txBox="1"/>
          <p:nvPr>
            <p:ph type="ctrTitle"/>
          </p:nvPr>
        </p:nvSpPr>
        <p:spPr>
          <a:xfrm>
            <a:off x="685800" y="1659550"/>
            <a:ext cx="42525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4" name="Google Shape;94;p3"/>
          <p:cNvSpPr txBox="1"/>
          <p:nvPr>
            <p:ph idx="1" type="subTitle"/>
          </p:nvPr>
        </p:nvSpPr>
        <p:spPr>
          <a:xfrm>
            <a:off x="685800" y="2687652"/>
            <a:ext cx="42525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50" name="Shape 150"/>
        <p:cNvGrpSpPr/>
        <p:nvPr/>
      </p:nvGrpSpPr>
      <p:grpSpPr>
        <a:xfrm>
          <a:off x="0" y="0"/>
          <a:ext cx="0" cy="0"/>
          <a:chOff x="0" y="0"/>
          <a:chExt cx="0" cy="0"/>
        </a:xfrm>
      </p:grpSpPr>
      <p:grpSp>
        <p:nvGrpSpPr>
          <p:cNvPr id="151" name="Google Shape;151;p4"/>
          <p:cNvGrpSpPr/>
          <p:nvPr/>
        </p:nvGrpSpPr>
        <p:grpSpPr>
          <a:xfrm>
            <a:off x="1219296" y="965020"/>
            <a:ext cx="1224752" cy="1599767"/>
            <a:chOff x="1219296" y="965020"/>
            <a:chExt cx="1224752" cy="1599767"/>
          </a:xfrm>
        </p:grpSpPr>
        <p:sp>
          <p:nvSpPr>
            <p:cNvPr id="152" name="Google Shape;152;p4"/>
            <p:cNvSpPr/>
            <p:nvPr/>
          </p:nvSpPr>
          <p:spPr>
            <a:xfrm flipH="1">
              <a:off x="1219296" y="1278075"/>
              <a:ext cx="1214076" cy="1286712"/>
            </a:xfrm>
            <a:custGeom>
              <a:rect b="b" l="l" r="r" t="t"/>
              <a:pathLst>
                <a:path extrusionOk="0" h="40072" w="40799">
                  <a:moveTo>
                    <a:pt x="40798" y="0"/>
                  </a:moveTo>
                  <a:lnTo>
                    <a:pt x="1" y="20036"/>
                  </a:lnTo>
                  <a:lnTo>
                    <a:pt x="40798" y="40072"/>
                  </a:lnTo>
                  <a:lnTo>
                    <a:pt x="407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1222480" y="965020"/>
              <a:ext cx="608257" cy="643388"/>
            </a:xfrm>
            <a:custGeom>
              <a:rect b="b" l="l" r="r" t="t"/>
              <a:pathLst>
                <a:path extrusionOk="0" h="20037" w="20372">
                  <a:moveTo>
                    <a:pt x="20372" y="1"/>
                  </a:moveTo>
                  <a:lnTo>
                    <a:pt x="1" y="10047"/>
                  </a:lnTo>
                  <a:lnTo>
                    <a:pt x="20372" y="20037"/>
                  </a:lnTo>
                  <a:lnTo>
                    <a:pt x="20372"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1834119" y="1921382"/>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4"/>
          <p:cNvSpPr txBox="1"/>
          <p:nvPr>
            <p:ph idx="1" type="body"/>
          </p:nvPr>
        </p:nvSpPr>
        <p:spPr>
          <a:xfrm>
            <a:off x="2528350" y="1552150"/>
            <a:ext cx="5497800" cy="29856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i="1" sz="3000"/>
            </a:lvl1pPr>
            <a:lvl2pPr indent="-419100" lvl="1" marL="914400" rtl="0">
              <a:spcBef>
                <a:spcPts val="0"/>
              </a:spcBef>
              <a:spcAft>
                <a:spcPts val="0"/>
              </a:spcAft>
              <a:buSzPts val="3000"/>
              <a:buChar char="◂"/>
              <a:defRPr i="1" sz="3000"/>
            </a:lvl2pPr>
            <a:lvl3pPr indent="-419100" lvl="2" marL="1371600" rtl="0">
              <a:spcBef>
                <a:spcPts val="0"/>
              </a:spcBef>
              <a:spcAft>
                <a:spcPts val="0"/>
              </a:spcAft>
              <a:buSzPts val="3000"/>
              <a:buChar char="◂"/>
              <a:defRPr i="1" sz="3000"/>
            </a:lvl3pPr>
            <a:lvl4pPr indent="-419100" lvl="3" marL="1828800" rtl="0">
              <a:spcBef>
                <a:spcPts val="0"/>
              </a:spcBef>
              <a:spcAft>
                <a:spcPts val="0"/>
              </a:spcAft>
              <a:buSzPts val="3000"/>
              <a:buChar char="◂"/>
              <a:defRPr i="1" sz="3000"/>
            </a:lvl4pPr>
            <a:lvl5pPr indent="-419100" lvl="4" marL="2286000" rtl="0">
              <a:spcBef>
                <a:spcPts val="0"/>
              </a:spcBef>
              <a:spcAft>
                <a:spcPts val="0"/>
              </a:spcAft>
              <a:buSzPts val="3000"/>
              <a:buChar char="○"/>
              <a:defRPr i="1" sz="3000"/>
            </a:lvl5pPr>
            <a:lvl6pPr indent="-419100" lvl="5" marL="2743200" rtl="0">
              <a:spcBef>
                <a:spcPts val="0"/>
              </a:spcBef>
              <a:spcAft>
                <a:spcPts val="0"/>
              </a:spcAft>
              <a:buSzPts val="3000"/>
              <a:buChar char="■"/>
              <a:defRPr i="1" sz="3000"/>
            </a:lvl6pPr>
            <a:lvl7pPr indent="-419100" lvl="6" marL="3200400" rtl="0">
              <a:spcBef>
                <a:spcPts val="0"/>
              </a:spcBef>
              <a:spcAft>
                <a:spcPts val="0"/>
              </a:spcAft>
              <a:buSzPts val="3000"/>
              <a:buChar char="●"/>
              <a:defRPr i="1" sz="3000"/>
            </a:lvl7pPr>
            <a:lvl8pPr indent="-419100" lvl="7" marL="3657600" rtl="0">
              <a:spcBef>
                <a:spcPts val="0"/>
              </a:spcBef>
              <a:spcAft>
                <a:spcPts val="0"/>
              </a:spcAft>
              <a:buSzPts val="3000"/>
              <a:buChar char="○"/>
              <a:defRPr i="1" sz="3000"/>
            </a:lvl8pPr>
            <a:lvl9pPr indent="-419100" lvl="8" marL="4114800">
              <a:spcBef>
                <a:spcPts val="0"/>
              </a:spcBef>
              <a:spcAft>
                <a:spcPts val="0"/>
              </a:spcAft>
              <a:buSzPts val="3000"/>
              <a:buChar char="■"/>
              <a:defRPr i="1" sz="3000"/>
            </a:lvl9pPr>
          </a:lstStyle>
          <a:p/>
        </p:txBody>
      </p:sp>
      <p:sp>
        <p:nvSpPr>
          <p:cNvPr id="156" name="Google Shape;156;p4"/>
          <p:cNvSpPr txBox="1"/>
          <p:nvPr/>
        </p:nvSpPr>
        <p:spPr>
          <a:xfrm>
            <a:off x="1295501" y="1558650"/>
            <a:ext cx="735900" cy="105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FFFFFF"/>
                </a:solidFill>
                <a:latin typeface="Montserrat"/>
                <a:ea typeface="Montserrat"/>
                <a:cs typeface="Montserrat"/>
                <a:sym typeface="Montserrat"/>
              </a:rPr>
              <a:t>“</a:t>
            </a:r>
            <a:endParaRPr b="1" sz="6000">
              <a:solidFill>
                <a:srgbClr val="FFFFFF"/>
              </a:solidFill>
              <a:latin typeface="Montserrat"/>
              <a:ea typeface="Montserrat"/>
              <a:cs typeface="Montserrat"/>
              <a:sym typeface="Montserrat"/>
            </a:endParaRPr>
          </a:p>
        </p:txBody>
      </p:sp>
      <p:sp>
        <p:nvSpPr>
          <p:cNvPr id="157" name="Google Shape;157;p4"/>
          <p:cNvSpPr txBox="1"/>
          <p:nvPr>
            <p:ph idx="12" type="sldNum"/>
          </p:nvPr>
        </p:nvSpPr>
        <p:spPr>
          <a:xfrm>
            <a:off x="8543324" y="4749851"/>
            <a:ext cx="548700" cy="393600"/>
          </a:xfrm>
          <a:prstGeom prst="rect">
            <a:avLst/>
          </a:prstGeom>
        </p:spPr>
        <p:txBody>
          <a:bodyPr anchorCtr="0" anchor="ctr" bIns="91425" lIns="91425" spcFirstLastPara="1" rIns="91425" wrap="square" tIns="91425">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grpSp>
        <p:nvGrpSpPr>
          <p:cNvPr id="158" name="Google Shape;158;p4"/>
          <p:cNvGrpSpPr/>
          <p:nvPr/>
        </p:nvGrpSpPr>
        <p:grpSpPr>
          <a:xfrm>
            <a:off x="900" y="0"/>
            <a:ext cx="9143992" cy="1286721"/>
            <a:chOff x="900" y="0"/>
            <a:chExt cx="9143992" cy="1286721"/>
          </a:xfrm>
        </p:grpSpPr>
        <p:sp>
          <p:nvSpPr>
            <p:cNvPr id="159" name="Google Shape;159;p4"/>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07" name="Shape 207"/>
        <p:cNvGrpSpPr/>
        <p:nvPr/>
      </p:nvGrpSpPr>
      <p:grpSpPr>
        <a:xfrm>
          <a:off x="0" y="0"/>
          <a:ext cx="0" cy="0"/>
          <a:chOff x="0" y="0"/>
          <a:chExt cx="0" cy="0"/>
        </a:xfrm>
      </p:grpSpPr>
      <p:grpSp>
        <p:nvGrpSpPr>
          <p:cNvPr id="208" name="Google Shape;208;p5"/>
          <p:cNvGrpSpPr/>
          <p:nvPr/>
        </p:nvGrpSpPr>
        <p:grpSpPr>
          <a:xfrm>
            <a:off x="6714243" y="3860093"/>
            <a:ext cx="2429755" cy="1286712"/>
            <a:chOff x="6714243" y="3860093"/>
            <a:chExt cx="2429755" cy="1286712"/>
          </a:xfrm>
        </p:grpSpPr>
        <p:sp>
          <p:nvSpPr>
            <p:cNvPr id="209" name="Google Shape;209;p5"/>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5"/>
          <p:cNvGrpSpPr/>
          <p:nvPr/>
        </p:nvGrpSpPr>
        <p:grpSpPr>
          <a:xfrm>
            <a:off x="892" y="-11"/>
            <a:ext cx="3037586" cy="2252645"/>
            <a:chOff x="892" y="-11"/>
            <a:chExt cx="3037586" cy="2252645"/>
          </a:xfrm>
        </p:grpSpPr>
        <p:sp>
          <p:nvSpPr>
            <p:cNvPr id="222" name="Google Shape;222;p5"/>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5"/>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46" name="Google Shape;246;p5"/>
          <p:cNvSpPr txBox="1"/>
          <p:nvPr>
            <p:ph idx="1" type="body"/>
          </p:nvPr>
        </p:nvSpPr>
        <p:spPr>
          <a:xfrm>
            <a:off x="1320025" y="1613274"/>
            <a:ext cx="6455700" cy="29025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47" name="Google Shape;247;p5"/>
          <p:cNvSpPr txBox="1"/>
          <p:nvPr>
            <p:ph idx="12" type="sldNum"/>
          </p:nvPr>
        </p:nvSpPr>
        <p:spPr>
          <a:xfrm>
            <a:off x="8547650" y="4749850"/>
            <a:ext cx="558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248" name="Shape 248"/>
        <p:cNvGrpSpPr/>
        <p:nvPr/>
      </p:nvGrpSpPr>
      <p:grpSpPr>
        <a:xfrm>
          <a:off x="0" y="0"/>
          <a:ext cx="0" cy="0"/>
          <a:chOff x="0" y="0"/>
          <a:chExt cx="0" cy="0"/>
        </a:xfrm>
      </p:grpSpPr>
      <p:grpSp>
        <p:nvGrpSpPr>
          <p:cNvPr id="249" name="Google Shape;249;p6"/>
          <p:cNvGrpSpPr/>
          <p:nvPr/>
        </p:nvGrpSpPr>
        <p:grpSpPr>
          <a:xfrm>
            <a:off x="4894945" y="-11"/>
            <a:ext cx="4251603" cy="5146816"/>
            <a:chOff x="4894945" y="-11"/>
            <a:chExt cx="4251603" cy="5146816"/>
          </a:xfrm>
        </p:grpSpPr>
        <p:sp>
          <p:nvSpPr>
            <p:cNvPr id="250" name="Google Shape;250;p6"/>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6"/>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
            <p:cNvSpPr/>
            <p:nvPr/>
          </p:nvSpPr>
          <p:spPr>
            <a:xfrm>
              <a:off x="6108962" y="-11"/>
              <a:ext cx="607886" cy="322577"/>
            </a:xfrm>
            <a:custGeom>
              <a:rect b="b" l="l" r="r" t="t"/>
              <a:pathLst>
                <a:path extrusionOk="0" h="10046" w="20428">
                  <a:moveTo>
                    <a:pt x="1" y="0"/>
                  </a:moveTo>
                  <a:lnTo>
                    <a:pt x="1" y="1004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7324645" y="-11"/>
              <a:ext cx="607886" cy="322577"/>
            </a:xfrm>
            <a:custGeom>
              <a:rect b="b" l="l" r="r" t="t"/>
              <a:pathLst>
                <a:path extrusionOk="0" h="10046" w="20428">
                  <a:moveTo>
                    <a:pt x="1" y="0"/>
                  </a:moveTo>
                  <a:lnTo>
                    <a:pt x="1"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6"/>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6"/>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6"/>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5502772" y="643313"/>
              <a:ext cx="3643776" cy="3860168"/>
            </a:xfrm>
            <a:custGeom>
              <a:rect b="b" l="l" r="r" t="t"/>
              <a:pathLst>
                <a:path extrusionOk="0" h="120217" w="122449">
                  <a:moveTo>
                    <a:pt x="1" y="1"/>
                  </a:moveTo>
                  <a:lnTo>
                    <a:pt x="1" y="120216"/>
                  </a:lnTo>
                  <a:lnTo>
                    <a:pt x="122449" y="60109"/>
                  </a:lnTo>
                  <a:lnTo>
                    <a:pt x="1"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6"/>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6"/>
          <p:cNvGrpSpPr/>
          <p:nvPr/>
        </p:nvGrpSpPr>
        <p:grpSpPr>
          <a:xfrm>
            <a:off x="-6" y="-11"/>
            <a:ext cx="2429759" cy="1609289"/>
            <a:chOff x="608719" y="-11"/>
            <a:chExt cx="2429759" cy="1609289"/>
          </a:xfrm>
        </p:grpSpPr>
        <p:sp>
          <p:nvSpPr>
            <p:cNvPr id="288" name="Google Shape;288;p6"/>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6"/>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6"/>
          <p:cNvSpPr txBox="1"/>
          <p:nvPr>
            <p:ph type="title"/>
          </p:nvPr>
        </p:nvSpPr>
        <p:spPr>
          <a:xfrm>
            <a:off x="742725" y="1652750"/>
            <a:ext cx="3892200" cy="513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01" name="Google Shape;301;p6"/>
          <p:cNvSpPr txBox="1"/>
          <p:nvPr>
            <p:ph idx="1" type="body"/>
          </p:nvPr>
        </p:nvSpPr>
        <p:spPr>
          <a:xfrm>
            <a:off x="742725" y="2227229"/>
            <a:ext cx="3892200" cy="22329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02" name="Google Shape;302;p6"/>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03" name="Google Shape;303;p6"/>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4" name="Shape 304"/>
        <p:cNvGrpSpPr/>
        <p:nvPr/>
      </p:nvGrpSpPr>
      <p:grpSpPr>
        <a:xfrm>
          <a:off x="0" y="0"/>
          <a:ext cx="0" cy="0"/>
          <a:chOff x="0" y="0"/>
          <a:chExt cx="0" cy="0"/>
        </a:xfrm>
      </p:grpSpPr>
      <p:grpSp>
        <p:nvGrpSpPr>
          <p:cNvPr id="305" name="Google Shape;305;p7"/>
          <p:cNvGrpSpPr/>
          <p:nvPr/>
        </p:nvGrpSpPr>
        <p:grpSpPr>
          <a:xfrm>
            <a:off x="6714243" y="3860093"/>
            <a:ext cx="2429755" cy="1286712"/>
            <a:chOff x="6714243" y="3860093"/>
            <a:chExt cx="2429755" cy="1286712"/>
          </a:xfrm>
        </p:grpSpPr>
        <p:sp>
          <p:nvSpPr>
            <p:cNvPr id="306" name="Google Shape;306;p7"/>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7"/>
          <p:cNvGrpSpPr/>
          <p:nvPr/>
        </p:nvGrpSpPr>
        <p:grpSpPr>
          <a:xfrm>
            <a:off x="892" y="-11"/>
            <a:ext cx="3037586" cy="2252645"/>
            <a:chOff x="892" y="-11"/>
            <a:chExt cx="3037586" cy="2252645"/>
          </a:xfrm>
        </p:grpSpPr>
        <p:sp>
          <p:nvSpPr>
            <p:cNvPr id="319" name="Google Shape;319;p7"/>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7"/>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43" name="Google Shape;343;p7"/>
          <p:cNvSpPr txBox="1"/>
          <p:nvPr>
            <p:ph idx="1" type="body"/>
          </p:nvPr>
        </p:nvSpPr>
        <p:spPr>
          <a:xfrm>
            <a:off x="1320025" y="1582625"/>
            <a:ext cx="3133500" cy="2955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44" name="Google Shape;344;p7"/>
          <p:cNvSpPr txBox="1"/>
          <p:nvPr>
            <p:ph idx="2" type="body"/>
          </p:nvPr>
        </p:nvSpPr>
        <p:spPr>
          <a:xfrm>
            <a:off x="4642177" y="1582625"/>
            <a:ext cx="3133500" cy="2955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45" name="Google Shape;345;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46" name="Shape 346"/>
        <p:cNvGrpSpPr/>
        <p:nvPr/>
      </p:nvGrpSpPr>
      <p:grpSpPr>
        <a:xfrm>
          <a:off x="0" y="0"/>
          <a:ext cx="0" cy="0"/>
          <a:chOff x="0" y="0"/>
          <a:chExt cx="0" cy="0"/>
        </a:xfrm>
      </p:grpSpPr>
      <p:grpSp>
        <p:nvGrpSpPr>
          <p:cNvPr id="347" name="Google Shape;347;p8"/>
          <p:cNvGrpSpPr/>
          <p:nvPr/>
        </p:nvGrpSpPr>
        <p:grpSpPr>
          <a:xfrm>
            <a:off x="6714243" y="3860093"/>
            <a:ext cx="2429755" cy="1286712"/>
            <a:chOff x="6714243" y="3860093"/>
            <a:chExt cx="2429755" cy="1286712"/>
          </a:xfrm>
        </p:grpSpPr>
        <p:sp>
          <p:nvSpPr>
            <p:cNvPr id="348" name="Google Shape;348;p8"/>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8"/>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8"/>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8"/>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8"/>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8"/>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8"/>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8"/>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8"/>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8"/>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8"/>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8"/>
          <p:cNvGrpSpPr/>
          <p:nvPr/>
        </p:nvGrpSpPr>
        <p:grpSpPr>
          <a:xfrm>
            <a:off x="892" y="-11"/>
            <a:ext cx="3037586" cy="2252645"/>
            <a:chOff x="892" y="-11"/>
            <a:chExt cx="3037586" cy="2252645"/>
          </a:xfrm>
        </p:grpSpPr>
        <p:sp>
          <p:nvSpPr>
            <p:cNvPr id="361" name="Google Shape;361;p8"/>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8"/>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8"/>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8"/>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 name="Google Shape;384;p8"/>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85" name="Google Shape;385;p8"/>
          <p:cNvSpPr txBox="1"/>
          <p:nvPr>
            <p:ph idx="1" type="body"/>
          </p:nvPr>
        </p:nvSpPr>
        <p:spPr>
          <a:xfrm>
            <a:off x="1320025"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6" name="Google Shape;386;p8"/>
          <p:cNvSpPr txBox="1"/>
          <p:nvPr>
            <p:ph idx="2" type="body"/>
          </p:nvPr>
        </p:nvSpPr>
        <p:spPr>
          <a:xfrm>
            <a:off x="3507463"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7" name="Google Shape;387;p8"/>
          <p:cNvSpPr txBox="1"/>
          <p:nvPr>
            <p:ph idx="3" type="body"/>
          </p:nvPr>
        </p:nvSpPr>
        <p:spPr>
          <a:xfrm>
            <a:off x="5694901"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8" name="Google Shape;388;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9" name="Shape 389"/>
        <p:cNvGrpSpPr/>
        <p:nvPr/>
      </p:nvGrpSpPr>
      <p:grpSpPr>
        <a:xfrm>
          <a:off x="0" y="0"/>
          <a:ext cx="0" cy="0"/>
          <a:chOff x="0" y="0"/>
          <a:chExt cx="0" cy="0"/>
        </a:xfrm>
      </p:grpSpPr>
      <p:grpSp>
        <p:nvGrpSpPr>
          <p:cNvPr id="390" name="Google Shape;390;p9"/>
          <p:cNvGrpSpPr/>
          <p:nvPr/>
        </p:nvGrpSpPr>
        <p:grpSpPr>
          <a:xfrm flipH="1" rot="10800000">
            <a:off x="900" y="3856775"/>
            <a:ext cx="9143992" cy="1286721"/>
            <a:chOff x="900" y="0"/>
            <a:chExt cx="9143992" cy="1286721"/>
          </a:xfrm>
        </p:grpSpPr>
        <p:sp>
          <p:nvSpPr>
            <p:cNvPr id="391" name="Google Shape;391;p9"/>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9"/>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9"/>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9"/>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9"/>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9"/>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9"/>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9"/>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9"/>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9"/>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9"/>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9"/>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9"/>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9"/>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9"/>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9"/>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9"/>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9"/>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9"/>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9"/>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9"/>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9"/>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9"/>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9"/>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9"/>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9"/>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9"/>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9"/>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9"/>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9"/>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9"/>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9"/>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9"/>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9"/>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9"/>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9"/>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9"/>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9"/>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9"/>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9"/>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p9"/>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p:txBody>
      </p:sp>
      <p:sp>
        <p:nvSpPr>
          <p:cNvPr id="440" name="Google Shape;440;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1" name="Shape 441"/>
        <p:cNvGrpSpPr/>
        <p:nvPr/>
      </p:nvGrpSpPr>
      <p:grpSpPr>
        <a:xfrm>
          <a:off x="0" y="0"/>
          <a:ext cx="0" cy="0"/>
          <a:chOff x="0" y="0"/>
          <a:chExt cx="0" cy="0"/>
        </a:xfrm>
      </p:grpSpPr>
      <p:grpSp>
        <p:nvGrpSpPr>
          <p:cNvPr id="442" name="Google Shape;442;p10"/>
          <p:cNvGrpSpPr/>
          <p:nvPr/>
        </p:nvGrpSpPr>
        <p:grpSpPr>
          <a:xfrm>
            <a:off x="4283712" y="3856784"/>
            <a:ext cx="4860278" cy="1286730"/>
            <a:chOff x="4283712" y="3856784"/>
            <a:chExt cx="4860278" cy="1286730"/>
          </a:xfrm>
        </p:grpSpPr>
        <p:sp>
          <p:nvSpPr>
            <p:cNvPr id="443" name="Google Shape;443;p10"/>
            <p:cNvSpPr/>
            <p:nvPr/>
          </p:nvSpPr>
          <p:spPr>
            <a:xfrm rot="10800000">
              <a:off x="8536133" y="3856784"/>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0"/>
            <p:cNvSpPr/>
            <p:nvPr/>
          </p:nvSpPr>
          <p:spPr>
            <a:xfrm rot="10800000">
              <a:off x="7929943" y="4177563"/>
              <a:ext cx="606220"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0"/>
            <p:cNvSpPr/>
            <p:nvPr/>
          </p:nvSpPr>
          <p:spPr>
            <a:xfrm rot="10800000">
              <a:off x="4892393" y="4499245"/>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0"/>
            <p:cNvSpPr/>
            <p:nvPr/>
          </p:nvSpPr>
          <p:spPr>
            <a:xfrm rot="10800000">
              <a:off x="8536133" y="4500140"/>
              <a:ext cx="607856" cy="643356"/>
            </a:xfrm>
            <a:custGeom>
              <a:rect b="b" l="l" r="r" t="t"/>
              <a:pathLst>
                <a:path extrusionOk="0" h="20036" w="20427">
                  <a:moveTo>
                    <a:pt x="0" y="0"/>
                  </a:moveTo>
                  <a:lnTo>
                    <a:pt x="0" y="20036"/>
                  </a:lnTo>
                  <a:lnTo>
                    <a:pt x="20427" y="10046"/>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0"/>
            <p:cNvSpPr/>
            <p:nvPr/>
          </p:nvSpPr>
          <p:spPr>
            <a:xfrm rot="10800000">
              <a:off x="7929943" y="4820919"/>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0"/>
            <p:cNvSpPr/>
            <p:nvPr/>
          </p:nvSpPr>
          <p:spPr>
            <a:xfrm rot="10800000">
              <a:off x="7322087" y="4500140"/>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0"/>
            <p:cNvSpPr/>
            <p:nvPr/>
          </p:nvSpPr>
          <p:spPr>
            <a:xfrm rot="10800000">
              <a:off x="6714260" y="4820919"/>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0"/>
            <p:cNvSpPr/>
            <p:nvPr/>
          </p:nvSpPr>
          <p:spPr>
            <a:xfrm rot="10800000">
              <a:off x="6106404" y="4500140"/>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0"/>
            <p:cNvSpPr/>
            <p:nvPr/>
          </p:nvSpPr>
          <p:spPr>
            <a:xfrm rot="10800000">
              <a:off x="8536133" y="4177563"/>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0"/>
            <p:cNvSpPr/>
            <p:nvPr/>
          </p:nvSpPr>
          <p:spPr>
            <a:xfrm rot="10800000">
              <a:off x="7929943" y="3856784"/>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0"/>
            <p:cNvSpPr/>
            <p:nvPr/>
          </p:nvSpPr>
          <p:spPr>
            <a:xfrm rot="10800000">
              <a:off x="5498583" y="4499245"/>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0"/>
            <p:cNvSpPr/>
            <p:nvPr/>
          </p:nvSpPr>
          <p:spPr>
            <a:xfrm rot="10800000">
              <a:off x="4892393" y="4178466"/>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0"/>
            <p:cNvSpPr/>
            <p:nvPr/>
          </p:nvSpPr>
          <p:spPr>
            <a:xfrm rot="10800000">
              <a:off x="7321266" y="4183926"/>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0"/>
            <p:cNvSpPr/>
            <p:nvPr/>
          </p:nvSpPr>
          <p:spPr>
            <a:xfrm rot="10800000">
              <a:off x="8536133" y="4820919"/>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0"/>
            <p:cNvSpPr/>
            <p:nvPr/>
          </p:nvSpPr>
          <p:spPr>
            <a:xfrm rot="10800000">
              <a:off x="7929943" y="4500140"/>
              <a:ext cx="606220" cy="643356"/>
            </a:xfrm>
            <a:custGeom>
              <a:rect b="b" l="l" r="r" t="t"/>
              <a:pathLst>
                <a:path extrusionOk="0" h="20036" w="20372">
                  <a:moveTo>
                    <a:pt x="20372" y="0"/>
                  </a:moveTo>
                  <a:lnTo>
                    <a:pt x="1" y="10046"/>
                  </a:lnTo>
                  <a:lnTo>
                    <a:pt x="20372" y="20036"/>
                  </a:lnTo>
                  <a:lnTo>
                    <a:pt x="20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0"/>
            <p:cNvSpPr/>
            <p:nvPr/>
          </p:nvSpPr>
          <p:spPr>
            <a:xfrm rot="10800000">
              <a:off x="7322087" y="4820919"/>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0"/>
            <p:cNvSpPr/>
            <p:nvPr/>
          </p:nvSpPr>
          <p:spPr>
            <a:xfrm rot="10800000">
              <a:off x="4284531" y="4820919"/>
              <a:ext cx="607856"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0"/>
            <p:cNvSpPr/>
            <p:nvPr/>
          </p:nvSpPr>
          <p:spPr>
            <a:xfrm rot="10800000">
              <a:off x="4892387" y="4820919"/>
              <a:ext cx="607856" cy="322577"/>
            </a:xfrm>
            <a:custGeom>
              <a:rect b="b" l="l" r="r" t="t"/>
              <a:pathLst>
                <a:path extrusionOk="0" h="10046" w="20427">
                  <a:moveTo>
                    <a:pt x="0" y="0"/>
                  </a:moveTo>
                  <a:lnTo>
                    <a:pt x="20427" y="10046"/>
                  </a:lnTo>
                  <a:lnTo>
                    <a:pt x="20427"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0"/>
            <p:cNvSpPr/>
            <p:nvPr/>
          </p:nvSpPr>
          <p:spPr>
            <a:xfrm rot="10800000">
              <a:off x="5500214" y="4820919"/>
              <a:ext cx="606220"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0"/>
            <p:cNvSpPr/>
            <p:nvPr/>
          </p:nvSpPr>
          <p:spPr>
            <a:xfrm rot="10800000">
              <a:off x="6106404" y="4820919"/>
              <a:ext cx="607886"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0"/>
            <p:cNvSpPr/>
            <p:nvPr/>
          </p:nvSpPr>
          <p:spPr>
            <a:xfrm flipH="1" rot="10800000">
              <a:off x="6713429" y="4183926"/>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0"/>
            <p:cNvSpPr/>
            <p:nvPr/>
          </p:nvSpPr>
          <p:spPr>
            <a:xfrm rot="10800000">
              <a:off x="4283712" y="450012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10"/>
          <p:cNvSpPr txBox="1"/>
          <p:nvPr>
            <p:ph idx="1" type="body"/>
          </p:nvPr>
        </p:nvSpPr>
        <p:spPr>
          <a:xfrm>
            <a:off x="457200" y="4101500"/>
            <a:ext cx="35397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600"/>
              <a:buNone/>
              <a:defRPr sz="1600"/>
            </a:lvl1pPr>
          </a:lstStyle>
          <a:p/>
        </p:txBody>
      </p:sp>
      <p:sp>
        <p:nvSpPr>
          <p:cNvPr id="466" name="Google Shape;466;p10"/>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67" name="Google Shape;467;p10"/>
          <p:cNvGrpSpPr/>
          <p:nvPr/>
        </p:nvGrpSpPr>
        <p:grpSpPr>
          <a:xfrm>
            <a:off x="892" y="-11"/>
            <a:ext cx="5467280" cy="1287607"/>
            <a:chOff x="892" y="-11"/>
            <a:chExt cx="5467280" cy="1287607"/>
          </a:xfrm>
        </p:grpSpPr>
        <p:sp>
          <p:nvSpPr>
            <p:cNvPr id="468" name="Google Shape;468;p10"/>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0"/>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0"/>
            <p:cNvSpPr/>
            <p:nvPr/>
          </p:nvSpPr>
          <p:spPr>
            <a:xfrm>
              <a:off x="3646269" y="852"/>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0"/>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0"/>
            <p:cNvSpPr/>
            <p:nvPr/>
          </p:nvSpPr>
          <p:spPr>
            <a:xfrm>
              <a:off x="4252459" y="321631"/>
              <a:ext cx="607886"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0"/>
            <p:cNvSpPr/>
            <p:nvPr/>
          </p:nvSpPr>
          <p:spPr>
            <a:xfrm>
              <a:off x="4860316" y="852"/>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0"/>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0"/>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0"/>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0"/>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0"/>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0"/>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0"/>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0"/>
            <p:cNvSpPr/>
            <p:nvPr/>
          </p:nvSpPr>
          <p:spPr>
            <a:xfrm>
              <a:off x="3038442" y="852"/>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0"/>
            <p:cNvSpPr/>
            <p:nvPr/>
          </p:nvSpPr>
          <p:spPr>
            <a:xfrm>
              <a:off x="3646269" y="321631"/>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0"/>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0"/>
            <p:cNvSpPr/>
            <p:nvPr/>
          </p:nvSpPr>
          <p:spPr>
            <a:xfrm>
              <a:off x="4252459" y="852"/>
              <a:ext cx="607886"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0"/>
            <p:cNvSpPr/>
            <p:nvPr/>
          </p:nvSpPr>
          <p:spPr>
            <a:xfrm>
              <a:off x="4252459" y="644208"/>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0"/>
            <p:cNvSpPr/>
            <p:nvPr/>
          </p:nvSpPr>
          <p:spPr>
            <a:xfrm>
              <a:off x="1822755" y="643321"/>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0"/>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0"/>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0"/>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0"/>
            <p:cNvSpPr/>
            <p:nvPr/>
          </p:nvSpPr>
          <p:spPr>
            <a:xfrm>
              <a:off x="4252495" y="-11"/>
              <a:ext cx="607856"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0"/>
            <p:cNvSpPr/>
            <p:nvPr/>
          </p:nvSpPr>
          <p:spPr>
            <a:xfrm>
              <a:off x="3644639" y="-11"/>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0"/>
            <p:cNvSpPr/>
            <p:nvPr/>
          </p:nvSpPr>
          <p:spPr>
            <a:xfrm>
              <a:off x="3038449" y="-11"/>
              <a:ext cx="606220"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0"/>
            <p:cNvSpPr/>
            <p:nvPr/>
          </p:nvSpPr>
          <p:spPr>
            <a:xfrm>
              <a:off x="2430592" y="-11"/>
              <a:ext cx="607886"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0"/>
            <p:cNvSpPr/>
            <p:nvPr/>
          </p:nvSpPr>
          <p:spPr>
            <a:xfrm>
              <a:off x="3037603" y="321634"/>
              <a:ext cx="607856"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0"/>
            <p:cNvSpPr/>
            <p:nvPr/>
          </p:nvSpPr>
          <p:spPr>
            <a:xfrm flipH="1">
              <a:off x="2430592" y="643321"/>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2pPr>
            <a:lvl3pPr lvl="2">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3pPr>
            <a:lvl4pPr lvl="3">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4pPr>
            <a:lvl5pPr lvl="4">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5pPr>
            <a:lvl6pPr lvl="5">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6pPr>
            <a:lvl7pPr lvl="6">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7pPr>
            <a:lvl8pPr lvl="7">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8pPr>
            <a:lvl9pPr lvl="8">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1320025" y="1613274"/>
            <a:ext cx="6455700" cy="2902500"/>
          </a:xfrm>
          <a:prstGeom prst="rect">
            <a:avLst/>
          </a:prstGeom>
          <a:noFill/>
          <a:ln>
            <a:noFill/>
          </a:ln>
        </p:spPr>
        <p:txBody>
          <a:bodyPr anchorCtr="0" anchor="t" bIns="91425" lIns="91425" spcFirstLastPara="1" rIns="91425" wrap="square" tIns="91425">
            <a:noAutofit/>
          </a:bodyPr>
          <a:lstStyle>
            <a:lvl1pPr indent="-368300" lvl="0" marL="457200">
              <a:spcBef>
                <a:spcPts val="60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1pPr>
            <a:lvl2pPr indent="-368300" lvl="1" marL="91440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2pPr>
            <a:lvl3pPr indent="-368300" lvl="2" marL="137160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3pPr>
            <a:lvl4pPr indent="-368300" lvl="3" marL="182880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4pPr>
            <a:lvl5pPr indent="-368300" lvl="4" marL="22860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indent="-368300" lvl="5" marL="27432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indent="-368300" lvl="6" marL="32004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indent="-368300" lvl="7" marL="36576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indent="-368300" lvl="8" marL="41148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b="1" sz="1300">
                <a:solidFill>
                  <a:schemeClr val="lt1"/>
                </a:solidFill>
                <a:latin typeface="Montserrat"/>
                <a:ea typeface="Montserrat"/>
                <a:cs typeface="Montserrat"/>
                <a:sym typeface="Montserrat"/>
              </a:defRPr>
            </a:lvl1pPr>
            <a:lvl2pPr lvl="1" algn="r">
              <a:buNone/>
              <a:defRPr b="1" sz="1300">
                <a:solidFill>
                  <a:schemeClr val="lt1"/>
                </a:solidFill>
                <a:latin typeface="Montserrat"/>
                <a:ea typeface="Montserrat"/>
                <a:cs typeface="Montserrat"/>
                <a:sym typeface="Montserrat"/>
              </a:defRPr>
            </a:lvl2pPr>
            <a:lvl3pPr lvl="2" algn="r">
              <a:buNone/>
              <a:defRPr b="1" sz="1300">
                <a:solidFill>
                  <a:schemeClr val="lt1"/>
                </a:solidFill>
                <a:latin typeface="Montserrat"/>
                <a:ea typeface="Montserrat"/>
                <a:cs typeface="Montserrat"/>
                <a:sym typeface="Montserrat"/>
              </a:defRPr>
            </a:lvl3pPr>
            <a:lvl4pPr lvl="3" algn="r">
              <a:buNone/>
              <a:defRPr b="1" sz="1300">
                <a:solidFill>
                  <a:schemeClr val="lt1"/>
                </a:solidFill>
                <a:latin typeface="Montserrat"/>
                <a:ea typeface="Montserrat"/>
                <a:cs typeface="Montserrat"/>
                <a:sym typeface="Montserrat"/>
              </a:defRPr>
            </a:lvl4pPr>
            <a:lvl5pPr lvl="4" algn="r">
              <a:buNone/>
              <a:defRPr b="1" sz="1300">
                <a:solidFill>
                  <a:schemeClr val="lt1"/>
                </a:solidFill>
                <a:latin typeface="Montserrat"/>
                <a:ea typeface="Montserrat"/>
                <a:cs typeface="Montserrat"/>
                <a:sym typeface="Montserrat"/>
              </a:defRPr>
            </a:lvl5pPr>
            <a:lvl6pPr lvl="5" algn="r">
              <a:buNone/>
              <a:defRPr b="1" sz="1300">
                <a:solidFill>
                  <a:schemeClr val="lt1"/>
                </a:solidFill>
                <a:latin typeface="Montserrat"/>
                <a:ea typeface="Montserrat"/>
                <a:cs typeface="Montserrat"/>
                <a:sym typeface="Montserrat"/>
              </a:defRPr>
            </a:lvl6pPr>
            <a:lvl7pPr lvl="6" algn="r">
              <a:buNone/>
              <a:defRPr b="1" sz="1300">
                <a:solidFill>
                  <a:schemeClr val="lt1"/>
                </a:solidFill>
                <a:latin typeface="Montserrat"/>
                <a:ea typeface="Montserrat"/>
                <a:cs typeface="Montserrat"/>
                <a:sym typeface="Montserrat"/>
              </a:defRPr>
            </a:lvl7pPr>
            <a:lvl8pPr lvl="7" algn="r">
              <a:buNone/>
              <a:defRPr b="1" sz="1300">
                <a:solidFill>
                  <a:schemeClr val="lt1"/>
                </a:solidFill>
                <a:latin typeface="Montserrat"/>
                <a:ea typeface="Montserrat"/>
                <a:cs typeface="Montserrat"/>
                <a:sym typeface="Montserrat"/>
              </a:defRPr>
            </a:lvl8pPr>
            <a:lvl9pPr lvl="8" algn="r">
              <a:buNone/>
              <a:defRPr b="1" sz="13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27" name="Shape 627"/>
        <p:cNvGrpSpPr/>
        <p:nvPr/>
      </p:nvGrpSpPr>
      <p:grpSpPr>
        <a:xfrm>
          <a:off x="0" y="0"/>
          <a:ext cx="0" cy="0"/>
          <a:chOff x="0" y="0"/>
          <a:chExt cx="0" cy="0"/>
        </a:xfrm>
      </p:grpSpPr>
      <p:sp>
        <p:nvSpPr>
          <p:cNvPr id="628" name="Google Shape;628;p14"/>
          <p:cNvSpPr txBox="1"/>
          <p:nvPr>
            <p:ph type="ctrTitle"/>
          </p:nvPr>
        </p:nvSpPr>
        <p:spPr>
          <a:xfrm>
            <a:off x="88250" y="1678950"/>
            <a:ext cx="6042300" cy="1785600"/>
          </a:xfrm>
          <a:prstGeom prst="rect">
            <a:avLst/>
          </a:prstGeom>
        </p:spPr>
        <p:txBody>
          <a:bodyPr anchorCtr="0" anchor="ctr" bIns="91425" lIns="91425" spcFirstLastPara="1" rIns="91425" wrap="square" tIns="91425">
            <a:spAutoFit/>
          </a:bodyPr>
          <a:lstStyle/>
          <a:p>
            <a:pPr indent="0" lvl="0" marL="0" rtl="0" algn="ctr">
              <a:spcBef>
                <a:spcPts val="1000"/>
              </a:spcBef>
              <a:spcAft>
                <a:spcPts val="800"/>
              </a:spcAft>
              <a:buNone/>
            </a:pPr>
            <a:r>
              <a:rPr lang="en" sz="2600">
                <a:solidFill>
                  <a:srgbClr val="FFFFFF"/>
                </a:solidFill>
                <a:latin typeface="Times New Roman"/>
                <a:ea typeface="Times New Roman"/>
                <a:cs typeface="Times New Roman"/>
                <a:sym typeface="Times New Roman"/>
              </a:rPr>
              <a:t>A Qualitative Analysis of the Role of Communication in Reputation Management During Compounding Health Crises</a:t>
            </a:r>
            <a:endParaRPr sz="5400">
              <a:solidFill>
                <a:srgbClr val="FFFFFF"/>
              </a:solidFill>
            </a:endParaRPr>
          </a:p>
        </p:txBody>
      </p:sp>
      <p:sp>
        <p:nvSpPr>
          <p:cNvPr id="629" name="Google Shape;629;p14"/>
          <p:cNvSpPr txBox="1"/>
          <p:nvPr/>
        </p:nvSpPr>
        <p:spPr>
          <a:xfrm>
            <a:off x="6958600" y="1570775"/>
            <a:ext cx="1754100" cy="523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chemeClr val="dk1"/>
                </a:highlight>
                <a:latin typeface="Montserrat"/>
                <a:ea typeface="Montserrat"/>
                <a:cs typeface="Montserrat"/>
                <a:sym typeface="Montserrat"/>
              </a:rPr>
              <a:t>Shawna L. DIas</a:t>
            </a:r>
            <a:endParaRPr b="1" sz="1100">
              <a:solidFill>
                <a:schemeClr val="lt1"/>
              </a:solidFill>
              <a:highlight>
                <a:schemeClr val="dk1"/>
              </a:highlight>
              <a:latin typeface="Montserrat"/>
              <a:ea typeface="Montserrat"/>
              <a:cs typeface="Montserrat"/>
              <a:sym typeface="Montserrat"/>
            </a:endParaRPr>
          </a:p>
          <a:p>
            <a:pPr indent="0" lvl="0" marL="0" rtl="0" algn="ctr">
              <a:spcBef>
                <a:spcPts val="0"/>
              </a:spcBef>
              <a:spcAft>
                <a:spcPts val="0"/>
              </a:spcAft>
              <a:buNone/>
            </a:pPr>
            <a:r>
              <a:rPr b="1" lang="en" sz="1100">
                <a:solidFill>
                  <a:schemeClr val="lt1"/>
                </a:solidFill>
                <a:highlight>
                  <a:schemeClr val="dk1"/>
                </a:highlight>
                <a:latin typeface="Montserrat"/>
                <a:ea typeface="Montserrat"/>
                <a:cs typeface="Montserrat"/>
                <a:sym typeface="Montserrat"/>
              </a:rPr>
              <a:t>Ph.D. Candidate</a:t>
            </a:r>
            <a:endParaRPr b="1" sz="1100">
              <a:solidFill>
                <a:schemeClr val="lt1"/>
              </a:solidFill>
              <a:latin typeface="Montserrat"/>
              <a:ea typeface="Montserrat"/>
              <a:cs typeface="Montserrat"/>
              <a:sym typeface="Montserrat"/>
            </a:endParaRPr>
          </a:p>
        </p:txBody>
      </p:sp>
      <p:sp>
        <p:nvSpPr>
          <p:cNvPr id="630" name="Google Shape;630;p14"/>
          <p:cNvSpPr txBox="1"/>
          <p:nvPr/>
        </p:nvSpPr>
        <p:spPr>
          <a:xfrm>
            <a:off x="6515363" y="4251325"/>
            <a:ext cx="2527500" cy="523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chemeClr val="dk1"/>
                </a:highlight>
                <a:latin typeface="Montserrat"/>
                <a:ea typeface="Montserrat"/>
                <a:cs typeface="Montserrat"/>
                <a:sym typeface="Montserrat"/>
              </a:rPr>
              <a:t>Xiaojing (Romy) Wang</a:t>
            </a:r>
            <a:endParaRPr b="1" sz="1100">
              <a:solidFill>
                <a:schemeClr val="lt1"/>
              </a:solidFill>
              <a:highlight>
                <a:schemeClr val="dk1"/>
              </a:highlight>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en" sz="1100">
                <a:solidFill>
                  <a:schemeClr val="lt1"/>
                </a:solidFill>
                <a:highlight>
                  <a:schemeClr val="dk1"/>
                </a:highlight>
                <a:latin typeface="Montserrat"/>
                <a:ea typeface="Montserrat"/>
                <a:cs typeface="Montserrat"/>
                <a:sym typeface="Montserrat"/>
              </a:rPr>
              <a:t>Ph.D. Candidate</a:t>
            </a:r>
            <a:endParaRPr b="1" sz="1100">
              <a:solidFill>
                <a:schemeClr val="lt1"/>
              </a:solidFill>
              <a:highlight>
                <a:schemeClr val="dk1"/>
              </a:highlight>
              <a:latin typeface="Montserrat"/>
              <a:ea typeface="Montserrat"/>
              <a:cs typeface="Montserrat"/>
              <a:sym typeface="Montserrat"/>
            </a:endParaRPr>
          </a:p>
        </p:txBody>
      </p:sp>
      <p:pic>
        <p:nvPicPr>
          <p:cNvPr id="631" name="Google Shape;631;p14"/>
          <p:cNvPicPr preferRelativeResize="0"/>
          <p:nvPr/>
        </p:nvPicPr>
        <p:blipFill>
          <a:blip r:embed="rId3">
            <a:alphaModFix/>
          </a:blip>
          <a:stretch>
            <a:fillRect/>
          </a:stretch>
        </p:blipFill>
        <p:spPr>
          <a:xfrm>
            <a:off x="7420187" y="2953225"/>
            <a:ext cx="830924" cy="1106452"/>
          </a:xfrm>
          <a:prstGeom prst="rect">
            <a:avLst/>
          </a:prstGeom>
          <a:noFill/>
          <a:ln>
            <a:noFill/>
          </a:ln>
        </p:spPr>
      </p:pic>
      <p:pic>
        <p:nvPicPr>
          <p:cNvPr id="632" name="Google Shape;632;p14"/>
          <p:cNvPicPr preferRelativeResize="0"/>
          <p:nvPr/>
        </p:nvPicPr>
        <p:blipFill>
          <a:blip r:embed="rId4">
            <a:alphaModFix/>
          </a:blip>
          <a:stretch>
            <a:fillRect/>
          </a:stretch>
        </p:blipFill>
        <p:spPr>
          <a:xfrm>
            <a:off x="7420173" y="344657"/>
            <a:ext cx="830925" cy="11078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3"/>
          <p:cNvSpPr/>
          <p:nvPr/>
        </p:nvSpPr>
        <p:spPr>
          <a:xfrm rot="10800000">
            <a:off x="4969261" y="488862"/>
            <a:ext cx="4063500" cy="1890900"/>
          </a:xfrm>
          <a:prstGeom prst="teardrop">
            <a:avLst>
              <a:gd fmla="val 115848" name="adj"/>
            </a:avLst>
          </a:prstGeom>
          <a:solidFill>
            <a:srgbClr val="E8062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txBox="1"/>
          <p:nvPr>
            <p:ph type="title"/>
          </p:nvPr>
        </p:nvSpPr>
        <p:spPr>
          <a:xfrm>
            <a:off x="0" y="88650"/>
            <a:ext cx="9144000" cy="40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Findings: Communication Planning</a:t>
            </a:r>
            <a:endParaRPr/>
          </a:p>
        </p:txBody>
      </p:sp>
      <p:sp>
        <p:nvSpPr>
          <p:cNvPr id="706" name="Google Shape;706;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7" name="Google Shape;707;p23"/>
          <p:cNvSpPr txBox="1"/>
          <p:nvPr/>
        </p:nvSpPr>
        <p:spPr>
          <a:xfrm>
            <a:off x="377200" y="696300"/>
            <a:ext cx="44334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When compounding crises occur, communication planners prioritize the crisis that would affect the largest number of stakeholders. </a:t>
            </a:r>
            <a:endParaRPr sz="1800">
              <a:latin typeface="Montserrat"/>
              <a:ea typeface="Montserrat"/>
              <a:cs typeface="Montserrat"/>
              <a:sym typeface="Montserrat"/>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
        <p:nvSpPr>
          <p:cNvPr id="708" name="Google Shape;708;p23"/>
          <p:cNvSpPr txBox="1"/>
          <p:nvPr/>
        </p:nvSpPr>
        <p:spPr>
          <a:xfrm>
            <a:off x="1534800" y="2873175"/>
            <a:ext cx="607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
        <p:nvSpPr>
          <p:cNvPr id="709" name="Google Shape;709;p23"/>
          <p:cNvSpPr txBox="1"/>
          <p:nvPr/>
        </p:nvSpPr>
        <p:spPr>
          <a:xfrm>
            <a:off x="5113350" y="685888"/>
            <a:ext cx="3376800" cy="1585500"/>
          </a:xfrm>
          <a:prstGeom prst="rect">
            <a:avLst/>
          </a:prstGeom>
          <a:noFill/>
          <a:ln>
            <a:noFill/>
          </a:ln>
        </p:spPr>
        <p:txBody>
          <a:bodyPr anchorCtr="0" anchor="t" bIns="91425" lIns="91425" spcFirstLastPara="1" rIns="91425" wrap="square" tIns="91425">
            <a:spAutoFit/>
          </a:bodyPr>
          <a:lstStyle/>
          <a:p>
            <a:pPr indent="457200" lvl="0" marL="0" rtl="0" algn="just">
              <a:lnSpc>
                <a:spcPct val="200000"/>
              </a:lnSpc>
              <a:spcBef>
                <a:spcPts val="0"/>
              </a:spcBef>
              <a:spcAft>
                <a:spcPts val="0"/>
              </a:spcAft>
              <a:buNone/>
            </a:pPr>
            <a:r>
              <a:rPr b="1" lang="en" sz="1300">
                <a:solidFill>
                  <a:schemeClr val="dk1"/>
                </a:solidFill>
                <a:latin typeface="Times New Roman"/>
                <a:ea typeface="Times New Roman"/>
                <a:cs typeface="Times New Roman"/>
                <a:sym typeface="Times New Roman"/>
              </a:rPr>
              <a:t>“One solid piece of our structure is that we maintain constant communication with the University’s senior leadership, I would say on an hourly basis, during crisis.” </a:t>
            </a:r>
            <a:endParaRPr b="1" sz="1500">
              <a:solidFill>
                <a:schemeClr val="dk1"/>
              </a:solidFill>
            </a:endParaRPr>
          </a:p>
        </p:txBody>
      </p:sp>
      <p:sp>
        <p:nvSpPr>
          <p:cNvPr id="710" name="Google Shape;710;p23"/>
          <p:cNvSpPr txBox="1"/>
          <p:nvPr/>
        </p:nvSpPr>
        <p:spPr>
          <a:xfrm>
            <a:off x="4924400" y="2468450"/>
            <a:ext cx="4153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Light"/>
                <a:ea typeface="Montserrat Light"/>
                <a:cs typeface="Montserrat Light"/>
                <a:sym typeface="Montserrat Light"/>
              </a:rPr>
              <a:t>Health warnings to the campus may be delayed, because communication specialists follow CDC guidelines about when to communicate risks.</a:t>
            </a:r>
            <a:endParaRPr sz="1800">
              <a:latin typeface="Montserrat Light"/>
              <a:ea typeface="Montserrat Light"/>
              <a:cs typeface="Montserrat Light"/>
              <a:sym typeface="Montserrat Light"/>
            </a:endParaRPr>
          </a:p>
        </p:txBody>
      </p:sp>
      <p:sp>
        <p:nvSpPr>
          <p:cNvPr id="711" name="Google Shape;711;p23"/>
          <p:cNvSpPr/>
          <p:nvPr/>
        </p:nvSpPr>
        <p:spPr>
          <a:xfrm>
            <a:off x="-74800" y="2327950"/>
            <a:ext cx="4727400" cy="2421900"/>
          </a:xfrm>
          <a:prstGeom prst="flowChartMagneticTap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3"/>
          <p:cNvSpPr txBox="1"/>
          <p:nvPr/>
        </p:nvSpPr>
        <p:spPr>
          <a:xfrm>
            <a:off x="557400" y="2712850"/>
            <a:ext cx="3629400" cy="15855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000">
                <a:solidFill>
                  <a:schemeClr val="lt1"/>
                </a:solidFill>
                <a:latin typeface="Times New Roman"/>
                <a:ea typeface="Times New Roman"/>
                <a:cs typeface="Times New Roman"/>
                <a:sym typeface="Times New Roman"/>
              </a:rPr>
              <a:t>“</a:t>
            </a:r>
            <a:r>
              <a:rPr b="1" lang="en" sz="1300">
                <a:solidFill>
                  <a:schemeClr val="lt1"/>
                </a:solidFill>
                <a:latin typeface="Times New Roman"/>
                <a:ea typeface="Times New Roman"/>
                <a:cs typeface="Times New Roman"/>
                <a:sym typeface="Times New Roman"/>
              </a:rPr>
              <a:t>There is a large population of people on campus each day, upwards of 50,000 people, and there’s a certain amount of infectious disease that exists in that population all of the time.”</a:t>
            </a:r>
            <a:endParaRPr b="1" sz="15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24"/>
          <p:cNvSpPr txBox="1"/>
          <p:nvPr>
            <p:ph type="title"/>
          </p:nvPr>
        </p:nvSpPr>
        <p:spPr>
          <a:xfrm>
            <a:off x="0" y="88650"/>
            <a:ext cx="9144000" cy="40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Findings: Communication Planning</a:t>
            </a:r>
            <a:endParaRPr/>
          </a:p>
        </p:txBody>
      </p:sp>
      <p:sp>
        <p:nvSpPr>
          <p:cNvPr id="718" name="Google Shape;718;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9" name="Google Shape;719;p24"/>
          <p:cNvSpPr txBox="1"/>
          <p:nvPr/>
        </p:nvSpPr>
        <p:spPr>
          <a:xfrm>
            <a:off x="4419475" y="624750"/>
            <a:ext cx="4611000" cy="4802400"/>
          </a:xfrm>
          <a:prstGeom prst="rect">
            <a:avLst/>
          </a:prstGeom>
          <a:solidFill>
            <a:schemeClr val="accent5"/>
          </a:solidFill>
          <a:ln>
            <a:noFill/>
          </a:ln>
        </p:spPr>
        <p:txBody>
          <a:bodyPr anchorCtr="0" anchor="t" bIns="91425" lIns="91425" spcFirstLastPara="1" rIns="91425" wrap="square" tIns="91425">
            <a:spAutoFit/>
          </a:bodyPr>
          <a:lstStyle/>
          <a:p>
            <a:pPr indent="457200" lvl="0" marL="0" rtl="0" algn="l">
              <a:lnSpc>
                <a:spcPct val="200000"/>
              </a:lnSpc>
              <a:spcBef>
                <a:spcPts val="0"/>
              </a:spcBef>
              <a:spcAft>
                <a:spcPts val="0"/>
              </a:spcAft>
              <a:buNone/>
            </a:pPr>
            <a:r>
              <a:rPr b="1" lang="en" sz="1200">
                <a:solidFill>
                  <a:schemeClr val="dk1"/>
                </a:solidFill>
                <a:latin typeface="Montserrat"/>
                <a:ea typeface="Montserrat"/>
                <a:cs typeface="Montserrat"/>
                <a:sym typeface="Montserrat"/>
              </a:rPr>
              <a:t>“Tone changes how the message is received. It can improve the message or damage it. When students receive health messages in a tone that implies the creator was cautious or not transparent, as many messages from strategic communications inherently are, they are less likely to perceive the message as being credible or in their best interest.” (Sarah)</a:t>
            </a:r>
            <a:endParaRPr b="1" sz="1200">
              <a:solidFill>
                <a:schemeClr val="dk1"/>
              </a:solidFill>
              <a:latin typeface="Montserrat"/>
              <a:ea typeface="Montserrat"/>
              <a:cs typeface="Montserrat"/>
              <a:sym typeface="Montserrat"/>
            </a:endParaRPr>
          </a:p>
          <a:p>
            <a:pPr indent="457200" lvl="0" marL="0" rtl="0" algn="l">
              <a:lnSpc>
                <a:spcPct val="200000"/>
              </a:lnSpc>
              <a:spcBef>
                <a:spcPts val="0"/>
              </a:spcBef>
              <a:spcAft>
                <a:spcPts val="0"/>
              </a:spcAft>
              <a:buNone/>
            </a:pPr>
            <a:r>
              <a:rPr b="1" lang="en" sz="1200">
                <a:solidFill>
                  <a:schemeClr val="dk1"/>
                </a:solidFill>
                <a:latin typeface="Montserrat"/>
                <a:ea typeface="Montserrat"/>
                <a:cs typeface="Montserrat"/>
                <a:sym typeface="Montserrat"/>
              </a:rPr>
              <a:t> “As soon as something becomes a crisis, they would be working with us, but there is group decision making. I might recommend something, but we need agreement to move forward.” (Brianna)</a:t>
            </a:r>
            <a:endParaRPr b="1" sz="1200">
              <a:solidFill>
                <a:schemeClr val="dk1"/>
              </a:solidFill>
              <a:latin typeface="Montserrat"/>
              <a:ea typeface="Montserrat"/>
              <a:cs typeface="Montserrat"/>
              <a:sym typeface="Montserrat"/>
            </a:endParaRPr>
          </a:p>
          <a:p>
            <a:pPr indent="457200" lvl="0" marL="0" rtl="0" algn="l">
              <a:lnSpc>
                <a:spcPct val="200000"/>
              </a:lnSpc>
              <a:spcBef>
                <a:spcPts val="0"/>
              </a:spcBef>
              <a:spcAft>
                <a:spcPts val="0"/>
              </a:spcAft>
              <a:buNone/>
            </a:pPr>
            <a:r>
              <a:t/>
            </a:r>
            <a:endParaRPr b="1" sz="1200">
              <a:solidFill>
                <a:schemeClr val="dk1"/>
              </a:solidFill>
              <a:latin typeface="Montserrat"/>
              <a:ea typeface="Montserrat"/>
              <a:cs typeface="Montserrat"/>
              <a:sym typeface="Montserrat"/>
            </a:endParaRPr>
          </a:p>
        </p:txBody>
      </p:sp>
      <p:sp>
        <p:nvSpPr>
          <p:cNvPr id="720" name="Google Shape;720;p24"/>
          <p:cNvSpPr txBox="1"/>
          <p:nvPr/>
        </p:nvSpPr>
        <p:spPr>
          <a:xfrm>
            <a:off x="189325" y="543350"/>
            <a:ext cx="4137900" cy="3324600"/>
          </a:xfrm>
          <a:prstGeom prst="rect">
            <a:avLst/>
          </a:prstGeom>
          <a:noFill/>
          <a:ln>
            <a:noFill/>
          </a:ln>
        </p:spPr>
        <p:txBody>
          <a:bodyPr anchorCtr="0" anchor="t" bIns="91425" lIns="91425" spcFirstLastPara="1" rIns="91425" wrap="square" tIns="91425">
            <a:spAutoFit/>
          </a:bodyPr>
          <a:lstStyle/>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During past crises, conversations were limited to senior leadership in strategic communication and the heads of individual units affected by the crisis. During the 2018 compounding crises, protocols changed to include less senior staff and more lower-level staff in decision-making meetings. The intent was to become more aware of diverse perspectives and ways that communication might be interpreted by different stakeholders.</a:t>
            </a:r>
            <a:endParaRPr sz="1800">
              <a:latin typeface="Montserrat Light"/>
              <a:ea typeface="Montserrat Light"/>
              <a:cs typeface="Montserrat Light"/>
              <a:sym typeface="Montserra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25"/>
          <p:cNvSpPr txBox="1"/>
          <p:nvPr>
            <p:ph type="title"/>
          </p:nvPr>
        </p:nvSpPr>
        <p:spPr>
          <a:xfrm>
            <a:off x="0" y="0"/>
            <a:ext cx="9144000" cy="52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Findings: Reputation Management</a:t>
            </a:r>
            <a:endParaRPr/>
          </a:p>
        </p:txBody>
      </p:sp>
      <p:sp>
        <p:nvSpPr>
          <p:cNvPr id="726" name="Google Shape;726;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7" name="Google Shape;727;p25"/>
          <p:cNvSpPr/>
          <p:nvPr/>
        </p:nvSpPr>
        <p:spPr>
          <a:xfrm>
            <a:off x="4394575" y="766250"/>
            <a:ext cx="2821500" cy="2596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“When major crisis happens, day to day management gets sidelined and 90% of activity is oriented around the crisis.” </a:t>
            </a:r>
            <a:endParaRPr/>
          </a:p>
        </p:txBody>
      </p:sp>
      <p:sp>
        <p:nvSpPr>
          <p:cNvPr id="728" name="Google Shape;728;p25"/>
          <p:cNvSpPr txBox="1"/>
          <p:nvPr/>
        </p:nvSpPr>
        <p:spPr>
          <a:xfrm>
            <a:off x="4702575" y="1199225"/>
            <a:ext cx="2322000" cy="14775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Clr>
                <a:schemeClr val="dk1"/>
              </a:buClr>
              <a:buSzPts val="1100"/>
              <a:buFont typeface="Arial"/>
              <a:buNone/>
            </a:pPr>
            <a:r>
              <a:rPr b="1" lang="en" sz="1200">
                <a:solidFill>
                  <a:schemeClr val="lt1"/>
                </a:solidFill>
                <a:latin typeface="Times New Roman"/>
                <a:ea typeface="Times New Roman"/>
                <a:cs typeface="Times New Roman"/>
                <a:sym typeface="Times New Roman"/>
              </a:rPr>
              <a:t>“When major crisis happens, day to day management gets sidelined and 90% of activity is oriented around the crisis.” </a:t>
            </a:r>
            <a:endParaRPr b="1">
              <a:solidFill>
                <a:schemeClr val="lt1"/>
              </a:solidFill>
              <a:latin typeface="Montserrat"/>
              <a:ea typeface="Montserrat"/>
              <a:cs typeface="Montserrat"/>
              <a:sym typeface="Montserrat"/>
            </a:endParaRPr>
          </a:p>
        </p:txBody>
      </p:sp>
      <p:sp>
        <p:nvSpPr>
          <p:cNvPr id="729" name="Google Shape;729;p25"/>
          <p:cNvSpPr/>
          <p:nvPr/>
        </p:nvSpPr>
        <p:spPr>
          <a:xfrm>
            <a:off x="6441975" y="2505725"/>
            <a:ext cx="2188800" cy="1914300"/>
          </a:xfrm>
          <a:prstGeom prst="ellipse">
            <a:avLst/>
          </a:prstGeom>
          <a:solidFill>
            <a:srgbClr val="FFA4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5"/>
          <p:cNvSpPr txBox="1"/>
          <p:nvPr/>
        </p:nvSpPr>
        <p:spPr>
          <a:xfrm>
            <a:off x="6633675" y="3005075"/>
            <a:ext cx="1805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“I use what I know to be ‘best practices’”</a:t>
            </a:r>
            <a:endParaRPr b="1">
              <a:latin typeface="Montserrat"/>
              <a:ea typeface="Montserrat"/>
              <a:cs typeface="Montserrat"/>
              <a:sym typeface="Montserrat"/>
            </a:endParaRPr>
          </a:p>
        </p:txBody>
      </p:sp>
      <p:sp>
        <p:nvSpPr>
          <p:cNvPr id="731" name="Google Shape;731;p25"/>
          <p:cNvSpPr txBox="1"/>
          <p:nvPr/>
        </p:nvSpPr>
        <p:spPr>
          <a:xfrm>
            <a:off x="193925" y="717650"/>
            <a:ext cx="4166400" cy="36684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rgbClr val="434343"/>
                </a:solidFill>
                <a:latin typeface="Montserrat Light"/>
                <a:ea typeface="Montserrat Light"/>
                <a:cs typeface="Montserrat Light"/>
                <a:sym typeface="Montserrat Light"/>
              </a:rPr>
              <a:t>UMD’s </a:t>
            </a:r>
            <a:r>
              <a:rPr lang="en" sz="1700">
                <a:solidFill>
                  <a:srgbClr val="434343"/>
                </a:solidFill>
                <a:latin typeface="Montserrat Light"/>
                <a:ea typeface="Montserrat Light"/>
                <a:cs typeface="Montserrat Light"/>
                <a:sym typeface="Montserrat Light"/>
              </a:rPr>
              <a:t>Strategic</a:t>
            </a:r>
            <a:r>
              <a:rPr lang="en" sz="1700">
                <a:solidFill>
                  <a:srgbClr val="434343"/>
                </a:solidFill>
                <a:latin typeface="Montserrat Light"/>
                <a:ea typeface="Montserrat Light"/>
                <a:cs typeface="Montserrat Light"/>
                <a:sym typeface="Montserrat Light"/>
              </a:rPr>
              <a:t> Comm Dept. considered </a:t>
            </a:r>
            <a:r>
              <a:rPr lang="en" sz="1700" u="sng">
                <a:solidFill>
                  <a:srgbClr val="434343"/>
                </a:solidFill>
                <a:latin typeface="Montserrat Light"/>
                <a:ea typeface="Montserrat Light"/>
                <a:cs typeface="Montserrat Light"/>
                <a:sym typeface="Montserrat Light"/>
              </a:rPr>
              <a:t>reputation a high concern</a:t>
            </a:r>
            <a:r>
              <a:rPr lang="en" sz="1700">
                <a:solidFill>
                  <a:srgbClr val="434343"/>
                </a:solidFill>
                <a:latin typeface="Montserrat Light"/>
                <a:ea typeface="Montserrat Light"/>
                <a:cs typeface="Montserrat Light"/>
                <a:sym typeface="Montserrat Light"/>
              </a:rPr>
              <a:t> - prioritized external publics, alumni, and donors as message receivers and ignored communication theory.</a:t>
            </a:r>
            <a:endParaRPr sz="1700">
              <a:solidFill>
                <a:srgbClr val="434343"/>
              </a:solidFill>
              <a:latin typeface="Montserrat Light"/>
              <a:ea typeface="Montserrat Light"/>
              <a:cs typeface="Montserrat Light"/>
              <a:sym typeface="Montserrat Light"/>
            </a:endParaRPr>
          </a:p>
          <a:p>
            <a:pPr indent="0" lvl="0" marL="0" rtl="0" algn="l">
              <a:spcBef>
                <a:spcPts val="1000"/>
              </a:spcBef>
              <a:spcAft>
                <a:spcPts val="0"/>
              </a:spcAft>
              <a:buClr>
                <a:schemeClr val="dk1"/>
              </a:buClr>
              <a:buSzPts val="1100"/>
              <a:buFont typeface="Arial"/>
              <a:buNone/>
            </a:pPr>
            <a:r>
              <a:rPr lang="en" sz="1700">
                <a:solidFill>
                  <a:srgbClr val="434343"/>
                </a:solidFill>
                <a:latin typeface="Montserrat Light"/>
                <a:ea typeface="Montserrat Light"/>
                <a:cs typeface="Montserrat Light"/>
                <a:sym typeface="Montserrat Light"/>
              </a:rPr>
              <a:t>The Health Center &amp; Recreation and Wellness program considered </a:t>
            </a:r>
            <a:r>
              <a:rPr lang="en" sz="1700" u="sng">
                <a:solidFill>
                  <a:srgbClr val="434343"/>
                </a:solidFill>
                <a:latin typeface="Montserrat Light"/>
                <a:ea typeface="Montserrat Light"/>
                <a:cs typeface="Montserrat Light"/>
                <a:sym typeface="Montserrat Light"/>
              </a:rPr>
              <a:t>reputation a secondary concern</a:t>
            </a:r>
            <a:r>
              <a:rPr lang="en" sz="1700">
                <a:solidFill>
                  <a:srgbClr val="434343"/>
                </a:solidFill>
                <a:latin typeface="Montserrat Light"/>
                <a:ea typeface="Montserrat Light"/>
                <a:cs typeface="Montserrat Light"/>
                <a:sym typeface="Montserrat Light"/>
              </a:rPr>
              <a:t> - prioritized students as message receivers. The Health Center adopted health communication theories.</a:t>
            </a:r>
            <a:endParaRPr sz="1700">
              <a:solidFill>
                <a:srgbClr val="434343"/>
              </a:solidFill>
              <a:latin typeface="Montserrat Light"/>
              <a:ea typeface="Montserrat Light"/>
              <a:cs typeface="Montserrat Light"/>
              <a:sym typeface="Montserrat Light"/>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6"/>
          <p:cNvSpPr txBox="1"/>
          <p:nvPr>
            <p:ph idx="4294967295" type="ctrTitle"/>
          </p:nvPr>
        </p:nvSpPr>
        <p:spPr>
          <a:xfrm>
            <a:off x="685800" y="56521"/>
            <a:ext cx="7772400" cy="63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Findings: Relationship Management</a:t>
            </a:r>
            <a:endParaRPr/>
          </a:p>
        </p:txBody>
      </p:sp>
      <p:sp>
        <p:nvSpPr>
          <p:cNvPr id="737" name="Google Shape;737;p26"/>
          <p:cNvSpPr txBox="1"/>
          <p:nvPr>
            <p:ph idx="4294967295" type="subTitle"/>
          </p:nvPr>
        </p:nvSpPr>
        <p:spPr>
          <a:xfrm>
            <a:off x="621225" y="748249"/>
            <a:ext cx="7772400" cy="10932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The health center and recreation and wellness departments did not measure responses to their messaging, and only engaged in dialogue when emails were received directly from their publics.</a:t>
            </a:r>
            <a:endParaRPr sz="1800">
              <a:solidFill>
                <a:schemeClr val="dk1"/>
              </a:solidFill>
              <a:latin typeface="Times New Roman"/>
              <a:ea typeface="Times New Roman"/>
              <a:cs typeface="Times New Roman"/>
              <a:sym typeface="Times New Roman"/>
            </a:endParaRPr>
          </a:p>
        </p:txBody>
      </p:sp>
      <p:sp>
        <p:nvSpPr>
          <p:cNvPr id="738" name="Google Shape;738;p26"/>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739" name="Google Shape;739;p26"/>
          <p:cNvSpPr txBox="1"/>
          <p:nvPr/>
        </p:nvSpPr>
        <p:spPr>
          <a:xfrm>
            <a:off x="3859775" y="2212925"/>
            <a:ext cx="5094900" cy="1816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1" lang="en" sz="1600">
                <a:solidFill>
                  <a:schemeClr val="accent3"/>
                </a:solidFill>
                <a:latin typeface="Times New Roman"/>
                <a:ea typeface="Times New Roman"/>
                <a:cs typeface="Times New Roman"/>
                <a:sym typeface="Times New Roman"/>
              </a:rPr>
              <a:t>“We haven’t tested the effects of our messages, so i don’t have any empirical evidence to prove that it was well-received, but we track the engagement and I know that the adenovirus health messages on our social media had a high level of engagement.”</a:t>
            </a:r>
            <a:endParaRPr b="1" sz="1600">
              <a:solidFill>
                <a:schemeClr val="accent3"/>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(Ryan)</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27"/>
          <p:cNvSpPr txBox="1"/>
          <p:nvPr>
            <p:ph idx="4294967295" type="ctrTitle"/>
          </p:nvPr>
        </p:nvSpPr>
        <p:spPr>
          <a:xfrm>
            <a:off x="685800" y="347196"/>
            <a:ext cx="7772400" cy="63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Findings: Changes to </a:t>
            </a:r>
            <a:r>
              <a:rPr lang="en"/>
              <a:t>Communication</a:t>
            </a:r>
            <a:r>
              <a:rPr lang="en"/>
              <a:t> Protocols &amp; Practices</a:t>
            </a:r>
            <a:endParaRPr/>
          </a:p>
        </p:txBody>
      </p:sp>
      <p:sp>
        <p:nvSpPr>
          <p:cNvPr id="745" name="Google Shape;745;p27"/>
          <p:cNvSpPr txBox="1"/>
          <p:nvPr>
            <p:ph idx="4294967295" type="subTitle"/>
          </p:nvPr>
        </p:nvSpPr>
        <p:spPr>
          <a:xfrm>
            <a:off x="306325" y="977500"/>
            <a:ext cx="8478900" cy="312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In the wake of the compounding-crises, the three participants formed a committee which drafted a new crisis communication plan for UMD to roll out at the department level. </a:t>
            </a:r>
            <a:endParaRPr sz="1200">
              <a:solidFill>
                <a:schemeClr val="dk1"/>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It defined crisis a “an incident that negatively impacts our community (professional staff, student staff, members, an/or participants), departmental culture, our programs or facilities, and/or how others view our department.” </a:t>
            </a:r>
            <a:endParaRPr sz="1200">
              <a:solidFill>
                <a:schemeClr val="dk1"/>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It specified where crises can originate and how communicators should mitigate the risks of a communication-related crisis.</a:t>
            </a:r>
            <a:endParaRPr sz="1200">
              <a:solidFill>
                <a:schemeClr val="dk1"/>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It offered guidance for coordinating a crisis communication response and highlighted the importance of message medium. </a:t>
            </a:r>
            <a:endParaRPr sz="1200">
              <a:solidFill>
                <a:schemeClr val="dk1"/>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chemeClr val="dk1"/>
              </a:buClr>
              <a:buSzPts val="1200"/>
              <a:buFont typeface="Times New Roman"/>
              <a:buChar char="◂"/>
            </a:pPr>
            <a:r>
              <a:rPr b="1" lang="en" sz="1200">
                <a:solidFill>
                  <a:schemeClr val="dk1"/>
                </a:solidFill>
                <a:latin typeface="Times New Roman"/>
                <a:ea typeface="Times New Roman"/>
                <a:cs typeface="Times New Roman"/>
                <a:sym typeface="Times New Roman"/>
              </a:rPr>
              <a:t>Potential Flaws:</a:t>
            </a:r>
            <a:r>
              <a:rPr lang="en" sz="1200">
                <a:solidFill>
                  <a:schemeClr val="dk1"/>
                </a:solidFill>
                <a:latin typeface="Times New Roman"/>
                <a:ea typeface="Times New Roman"/>
                <a:cs typeface="Times New Roman"/>
                <a:sym typeface="Times New Roman"/>
              </a:rPr>
              <a:t> It still directs departments to escalate all media inquiries to StratComm, to contain social media messages and discourage public </a:t>
            </a:r>
            <a:r>
              <a:rPr lang="en" sz="1200">
                <a:solidFill>
                  <a:schemeClr val="dk1"/>
                </a:solidFill>
                <a:latin typeface="Times New Roman"/>
                <a:ea typeface="Times New Roman"/>
                <a:cs typeface="Times New Roman"/>
                <a:sym typeface="Times New Roman"/>
              </a:rPr>
              <a:t>discourse</a:t>
            </a:r>
            <a:r>
              <a:rPr lang="en" sz="1200">
                <a:solidFill>
                  <a:schemeClr val="dk1"/>
                </a:solidFill>
                <a:latin typeface="Times New Roman"/>
                <a:ea typeface="Times New Roman"/>
                <a:cs typeface="Times New Roman"/>
                <a:sym typeface="Times New Roman"/>
              </a:rPr>
              <a:t> about the crisis.</a:t>
            </a:r>
            <a:endParaRPr sz="1200">
              <a:solidFill>
                <a:schemeClr val="dk1"/>
              </a:solidFill>
              <a:latin typeface="Times New Roman"/>
              <a:ea typeface="Times New Roman"/>
              <a:cs typeface="Times New Roman"/>
              <a:sym typeface="Times New Roman"/>
            </a:endParaRPr>
          </a:p>
        </p:txBody>
      </p:sp>
      <p:sp>
        <p:nvSpPr>
          <p:cNvPr id="746" name="Google Shape;746;p27"/>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28"/>
          <p:cNvSpPr txBox="1"/>
          <p:nvPr>
            <p:ph idx="4294967295" type="ctrTitle"/>
          </p:nvPr>
        </p:nvSpPr>
        <p:spPr>
          <a:xfrm>
            <a:off x="475850" y="156475"/>
            <a:ext cx="56223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accent5"/>
                </a:solidFill>
              </a:rPr>
              <a:t>Conclusion</a:t>
            </a:r>
            <a:endParaRPr sz="3600">
              <a:solidFill>
                <a:schemeClr val="accent5"/>
              </a:solidFill>
            </a:endParaRPr>
          </a:p>
        </p:txBody>
      </p:sp>
      <p:sp>
        <p:nvSpPr>
          <p:cNvPr id="752" name="Google Shape;752;p28"/>
          <p:cNvSpPr txBox="1"/>
          <p:nvPr>
            <p:ph idx="4294967295" type="subTitle"/>
          </p:nvPr>
        </p:nvSpPr>
        <p:spPr>
          <a:xfrm>
            <a:off x="685800" y="1106508"/>
            <a:ext cx="5622300" cy="463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The compounding crises were managed at the functional level, with most communication controlled by Strat Comm.</a:t>
            </a:r>
            <a:endParaRPr sz="1800"/>
          </a:p>
          <a:p>
            <a:pPr indent="-342900" lvl="0" marL="457200" rtl="0" algn="l">
              <a:spcBef>
                <a:spcPts val="0"/>
              </a:spcBef>
              <a:spcAft>
                <a:spcPts val="0"/>
              </a:spcAft>
              <a:buSzPts val="1800"/>
              <a:buChar char="◂"/>
            </a:pPr>
            <a:r>
              <a:rPr lang="en" sz="1800"/>
              <a:t>Programs were consulted for contextual information about the crises and risks, but all information was filtered and packaged to reduce risk perceptions.</a:t>
            </a:r>
            <a:endParaRPr sz="1800"/>
          </a:p>
          <a:p>
            <a:pPr indent="-342900" lvl="0" marL="457200" rtl="0" algn="l">
              <a:spcBef>
                <a:spcPts val="0"/>
              </a:spcBef>
              <a:spcAft>
                <a:spcPts val="0"/>
              </a:spcAft>
              <a:buSzPts val="1800"/>
              <a:buChar char="◂"/>
            </a:pPr>
            <a:r>
              <a:rPr lang="en" sz="1800"/>
              <a:t>No attempts were made to include experts from the Department of Communication in decision-making around the crises, nor the development of new protocols.</a:t>
            </a:r>
            <a:endParaRPr sz="1800"/>
          </a:p>
          <a:p>
            <a:pPr indent="0" lvl="0" marL="457200" rtl="0" algn="l">
              <a:spcBef>
                <a:spcPts val="60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753" name="Google Shape;753;p2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29"/>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759" name="Google Shape;759;p29"/>
          <p:cNvSpPr txBox="1"/>
          <p:nvPr>
            <p:ph idx="4294967295" type="body"/>
          </p:nvPr>
        </p:nvSpPr>
        <p:spPr>
          <a:xfrm>
            <a:off x="469600" y="214850"/>
            <a:ext cx="7581000" cy="3680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1800">
                <a:latin typeface="Montserrat"/>
                <a:ea typeface="Montserrat"/>
                <a:cs typeface="Montserrat"/>
                <a:sym typeface="Montserrat"/>
              </a:rPr>
              <a:t>Limitations</a:t>
            </a:r>
            <a:endParaRPr b="1" sz="1800">
              <a:latin typeface="Montserrat"/>
              <a:ea typeface="Montserrat"/>
              <a:cs typeface="Montserrat"/>
              <a:sym typeface="Montserrat"/>
            </a:endParaRPr>
          </a:p>
          <a:p>
            <a:pPr indent="-342900" lvl="0" marL="457200" rtl="0" algn="l">
              <a:spcBef>
                <a:spcPts val="600"/>
              </a:spcBef>
              <a:spcAft>
                <a:spcPts val="0"/>
              </a:spcAft>
              <a:buSzPts val="1800"/>
              <a:buFont typeface="Montserrat"/>
              <a:buChar char="◂"/>
            </a:pPr>
            <a:r>
              <a:rPr b="1" lang="en" sz="1800">
                <a:latin typeface="Montserrat"/>
                <a:ea typeface="Montserrat"/>
                <a:cs typeface="Montserrat"/>
                <a:sym typeface="Montserrat"/>
              </a:rPr>
              <a:t>Sample size</a:t>
            </a:r>
            <a:endParaRPr b="1"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b="1" lang="en" sz="1800">
                <a:latin typeface="Montserrat"/>
                <a:ea typeface="Montserrat"/>
                <a:cs typeface="Montserrat"/>
                <a:sym typeface="Montserrat"/>
              </a:rPr>
              <a:t>Interview Participant Non-Disclosure</a:t>
            </a:r>
            <a:endParaRPr b="1" sz="1800">
              <a:latin typeface="Montserrat"/>
              <a:ea typeface="Montserrat"/>
              <a:cs typeface="Montserrat"/>
              <a:sym typeface="Montserrat"/>
            </a:endParaRPr>
          </a:p>
          <a:p>
            <a:pPr indent="0" lvl="0" marL="457200" rtl="0" algn="l">
              <a:spcBef>
                <a:spcPts val="600"/>
              </a:spcBef>
              <a:spcAft>
                <a:spcPts val="0"/>
              </a:spcAft>
              <a:buNone/>
            </a:pPr>
            <a:r>
              <a:t/>
            </a:r>
            <a:endParaRPr b="1" sz="1800">
              <a:latin typeface="Montserrat"/>
              <a:ea typeface="Montserrat"/>
              <a:cs typeface="Montserrat"/>
              <a:sym typeface="Montserrat"/>
            </a:endParaRPr>
          </a:p>
          <a:p>
            <a:pPr indent="0" lvl="0" marL="0" rtl="0" algn="l">
              <a:spcBef>
                <a:spcPts val="600"/>
              </a:spcBef>
              <a:spcAft>
                <a:spcPts val="0"/>
              </a:spcAft>
              <a:buNone/>
            </a:pPr>
            <a:r>
              <a:rPr b="1" lang="en" sz="1800">
                <a:latin typeface="Montserrat"/>
                <a:ea typeface="Montserrat"/>
                <a:cs typeface="Montserrat"/>
                <a:sym typeface="Montserrat"/>
              </a:rPr>
              <a:t>Future Directions</a:t>
            </a:r>
            <a:endParaRPr b="1" sz="1800">
              <a:latin typeface="Montserrat"/>
              <a:ea typeface="Montserrat"/>
              <a:cs typeface="Montserrat"/>
              <a:sym typeface="Montserrat"/>
            </a:endParaRPr>
          </a:p>
          <a:p>
            <a:pPr indent="0" lvl="0" marL="0" rtl="0" algn="l">
              <a:spcBef>
                <a:spcPts val="600"/>
              </a:spcBef>
              <a:spcAft>
                <a:spcPts val="0"/>
              </a:spcAft>
              <a:buNone/>
            </a:pPr>
            <a:r>
              <a:rPr lang="en" sz="1800"/>
              <a:t>Examination of the long-term effects of compounding crises and testing students’ responses to UMD’s new communication protocol.</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763" name="Shape 763"/>
        <p:cNvGrpSpPr/>
        <p:nvPr/>
      </p:nvGrpSpPr>
      <p:grpSpPr>
        <a:xfrm>
          <a:off x="0" y="0"/>
          <a:ext cx="0" cy="0"/>
          <a:chOff x="0" y="0"/>
          <a:chExt cx="0" cy="0"/>
        </a:xfrm>
      </p:grpSpPr>
      <p:sp>
        <p:nvSpPr>
          <p:cNvPr id="764" name="Google Shape;764;p30"/>
          <p:cNvSpPr txBox="1"/>
          <p:nvPr/>
        </p:nvSpPr>
        <p:spPr>
          <a:xfrm>
            <a:off x="1146475" y="1749250"/>
            <a:ext cx="6931800" cy="267300"/>
          </a:xfrm>
          <a:prstGeom prst="rect">
            <a:avLst/>
          </a:prstGeom>
          <a:noFill/>
          <a:ln>
            <a:noFill/>
          </a:ln>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b="1" lang="en" sz="1800">
                <a:solidFill>
                  <a:srgbClr val="434343"/>
                </a:solidFill>
                <a:latin typeface="Montserrat"/>
                <a:ea typeface="Montserrat"/>
                <a:cs typeface="Montserrat"/>
                <a:sym typeface="Montserrat"/>
              </a:rPr>
              <a:t>Any questions?</a:t>
            </a:r>
            <a:endParaRPr sz="1800">
              <a:solidFill>
                <a:srgbClr val="434343"/>
              </a:solidFill>
              <a:latin typeface="Montserrat Light"/>
              <a:ea typeface="Montserrat Light"/>
              <a:cs typeface="Montserrat Light"/>
              <a:sym typeface="Montserrat Light"/>
            </a:endParaRPr>
          </a:p>
          <a:p>
            <a:pPr indent="-342900" lvl="0" marL="457200" rtl="0" algn="l">
              <a:spcBef>
                <a:spcPts val="600"/>
              </a:spcBef>
              <a:spcAft>
                <a:spcPts val="0"/>
              </a:spcAft>
              <a:buClr>
                <a:schemeClr val="accent5"/>
              </a:buClr>
              <a:buSzPts val="1800"/>
              <a:buFont typeface="Montserrat Light"/>
              <a:buChar char="◂"/>
            </a:pPr>
            <a:r>
              <a:rPr lang="en" sz="1800">
                <a:solidFill>
                  <a:srgbClr val="434343"/>
                </a:solidFill>
                <a:latin typeface="Montserrat Light"/>
                <a:ea typeface="Montserrat Light"/>
                <a:cs typeface="Montserrat Light"/>
                <a:sym typeface="Montserrat Light"/>
              </a:rPr>
              <a:t>Shawna Dias: SDias825@umd.edu</a:t>
            </a:r>
            <a:endParaRPr sz="1800">
              <a:solidFill>
                <a:srgbClr val="434343"/>
              </a:solidFill>
              <a:latin typeface="Montserrat Light"/>
              <a:ea typeface="Montserrat Light"/>
              <a:cs typeface="Montserrat Light"/>
              <a:sym typeface="Montserrat Light"/>
            </a:endParaRPr>
          </a:p>
          <a:p>
            <a:pPr indent="-342900" lvl="0" marL="457200" rtl="0" algn="l">
              <a:spcBef>
                <a:spcPts val="1000"/>
              </a:spcBef>
              <a:spcAft>
                <a:spcPts val="0"/>
              </a:spcAft>
              <a:buClr>
                <a:schemeClr val="accent5"/>
              </a:buClr>
              <a:buSzPts val="1800"/>
              <a:buFont typeface="Montserrat Light"/>
              <a:buChar char="◂"/>
            </a:pPr>
            <a:r>
              <a:rPr lang="en" sz="1800">
                <a:solidFill>
                  <a:srgbClr val="434343"/>
                </a:solidFill>
                <a:latin typeface="Montserrat Light"/>
                <a:ea typeface="Montserrat Light"/>
                <a:cs typeface="Montserrat Light"/>
                <a:sym typeface="Montserrat Light"/>
              </a:rPr>
              <a:t>Xiaojing (Romy) Wang: Romyxiao@umd.edu</a:t>
            </a:r>
            <a:endParaRPr sz="1800">
              <a:solidFill>
                <a:srgbClr val="434343"/>
              </a:solidFill>
              <a:latin typeface="Montserrat Light"/>
              <a:ea typeface="Montserrat Light"/>
              <a:cs typeface="Montserrat Light"/>
              <a:sym typeface="Montserrat Light"/>
            </a:endParaRPr>
          </a:p>
          <a:p>
            <a:pPr indent="0" lvl="0" marL="0" rtl="0" algn="ctr">
              <a:spcBef>
                <a:spcPts val="0"/>
              </a:spcBef>
              <a:spcAft>
                <a:spcPts val="0"/>
              </a:spcAft>
              <a:buNone/>
            </a:pPr>
            <a:r>
              <a:t/>
            </a:r>
            <a:endParaRPr b="1" sz="1800">
              <a:solidFill>
                <a:srgbClr val="434343"/>
              </a:solidFill>
              <a:latin typeface="Montserrat"/>
              <a:ea typeface="Montserrat"/>
              <a:cs typeface="Montserrat"/>
              <a:sym typeface="Montserrat"/>
            </a:endParaRPr>
          </a:p>
        </p:txBody>
      </p:sp>
      <p:sp>
        <p:nvSpPr>
          <p:cNvPr id="765" name="Google Shape;765;p30"/>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6" name="Google Shape;766;p30"/>
          <p:cNvSpPr txBox="1"/>
          <p:nvPr/>
        </p:nvSpPr>
        <p:spPr>
          <a:xfrm>
            <a:off x="2638050" y="484475"/>
            <a:ext cx="3867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chemeClr val="accent2"/>
                </a:solidFill>
                <a:latin typeface="Montserrat"/>
                <a:ea typeface="Montserrat"/>
                <a:cs typeface="Montserrat"/>
                <a:sym typeface="Montserrat"/>
              </a:rPr>
              <a:t>Thanks!</a:t>
            </a:r>
            <a:endParaRPr b="1" sz="6000">
              <a:solidFill>
                <a:schemeClr val="accent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5"/>
          <p:cNvSpPr txBox="1"/>
          <p:nvPr>
            <p:ph type="title"/>
          </p:nvPr>
        </p:nvSpPr>
        <p:spPr>
          <a:xfrm>
            <a:off x="2863075" y="70577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Purpose of this study</a:t>
            </a:r>
            <a:endParaRPr/>
          </a:p>
        </p:txBody>
      </p:sp>
      <p:sp>
        <p:nvSpPr>
          <p:cNvPr id="638" name="Google Shape;638;p15"/>
          <p:cNvSpPr txBox="1"/>
          <p:nvPr>
            <p:ph idx="1" type="body"/>
          </p:nvPr>
        </p:nvSpPr>
        <p:spPr>
          <a:xfrm>
            <a:off x="1319875" y="2089550"/>
            <a:ext cx="7236900" cy="1387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To gain an understanding of how communication is impacted during a compounding health crisis, and how reputation threat and social capital loss may be mitigated.</a:t>
            </a:r>
            <a:endParaRPr/>
          </a:p>
        </p:txBody>
      </p:sp>
      <p:sp>
        <p:nvSpPr>
          <p:cNvPr id="639" name="Google Shape;639;p1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6"/>
          <p:cNvSpPr txBox="1"/>
          <p:nvPr>
            <p:ph idx="4294967295" type="ctrTitle"/>
          </p:nvPr>
        </p:nvSpPr>
        <p:spPr>
          <a:xfrm>
            <a:off x="321050" y="2383700"/>
            <a:ext cx="6644100" cy="13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solidFill>
                  <a:schemeClr val="accent2"/>
                </a:solidFill>
              </a:rPr>
              <a:t>Case Background</a:t>
            </a:r>
            <a:endParaRPr sz="4900">
              <a:solidFill>
                <a:schemeClr val="accent2"/>
              </a:solidFill>
            </a:endParaRPr>
          </a:p>
        </p:txBody>
      </p:sp>
      <p:sp>
        <p:nvSpPr>
          <p:cNvPr id="645" name="Google Shape;645;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646" name="Google Shape;646;p16"/>
          <p:cNvSpPr txBox="1"/>
          <p:nvPr/>
        </p:nvSpPr>
        <p:spPr>
          <a:xfrm>
            <a:off x="1199900" y="3426925"/>
            <a:ext cx="4886400" cy="1246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Montserrat Light"/>
              <a:buAutoNum type="arabicPeriod"/>
            </a:pPr>
            <a:r>
              <a:rPr lang="en" sz="2300">
                <a:latin typeface="Montserrat Light"/>
                <a:ea typeface="Montserrat Light"/>
                <a:cs typeface="Montserrat Light"/>
                <a:sym typeface="Montserrat Light"/>
              </a:rPr>
              <a:t>Death of Jordan McNair</a:t>
            </a:r>
            <a:endParaRPr sz="2300">
              <a:latin typeface="Montserrat Light"/>
              <a:ea typeface="Montserrat Light"/>
              <a:cs typeface="Montserrat Light"/>
              <a:sym typeface="Montserrat Light"/>
            </a:endParaRPr>
          </a:p>
          <a:p>
            <a:pPr indent="-374650" lvl="0" marL="457200" rtl="0" algn="l">
              <a:spcBef>
                <a:spcPts val="0"/>
              </a:spcBef>
              <a:spcAft>
                <a:spcPts val="0"/>
              </a:spcAft>
              <a:buSzPts val="2300"/>
              <a:buFont typeface="Montserrat Light"/>
              <a:buAutoNum type="arabicPeriod"/>
            </a:pPr>
            <a:r>
              <a:rPr lang="en" sz="2300">
                <a:latin typeface="Montserrat Light"/>
                <a:ea typeface="Montserrat Light"/>
                <a:cs typeface="Montserrat Light"/>
                <a:sym typeface="Montserrat Light"/>
              </a:rPr>
              <a:t>Dormitory Mold</a:t>
            </a:r>
            <a:endParaRPr sz="2300">
              <a:latin typeface="Montserrat Light"/>
              <a:ea typeface="Montserrat Light"/>
              <a:cs typeface="Montserrat Light"/>
              <a:sym typeface="Montserrat Light"/>
            </a:endParaRPr>
          </a:p>
          <a:p>
            <a:pPr indent="-374650" lvl="0" marL="457200" rtl="0" algn="l">
              <a:spcBef>
                <a:spcPts val="0"/>
              </a:spcBef>
              <a:spcAft>
                <a:spcPts val="0"/>
              </a:spcAft>
              <a:buSzPts val="2300"/>
              <a:buFont typeface="Montserrat Light"/>
              <a:buAutoNum type="arabicPeriod"/>
            </a:pPr>
            <a:r>
              <a:rPr lang="en" sz="2300">
                <a:latin typeface="Montserrat Light"/>
                <a:ea typeface="Montserrat Light"/>
                <a:cs typeface="Montserrat Light"/>
                <a:sym typeface="Montserrat Light"/>
              </a:rPr>
              <a:t>Adenovirus Outbreak</a:t>
            </a:r>
            <a:endParaRPr sz="2300">
              <a:latin typeface="Montserrat Light"/>
              <a:ea typeface="Montserrat Light"/>
              <a:cs typeface="Montserrat Light"/>
              <a:sym typeface="Montserrat Light"/>
            </a:endParaRPr>
          </a:p>
        </p:txBody>
      </p:sp>
      <p:pic>
        <p:nvPicPr>
          <p:cNvPr id="647" name="Google Shape;647;p16"/>
          <p:cNvPicPr preferRelativeResize="0"/>
          <p:nvPr/>
        </p:nvPicPr>
        <p:blipFill>
          <a:blip r:embed="rId3">
            <a:alphaModFix/>
          </a:blip>
          <a:stretch>
            <a:fillRect/>
          </a:stretch>
        </p:blipFill>
        <p:spPr>
          <a:xfrm>
            <a:off x="2206463" y="184400"/>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7"/>
          <p:cNvSpPr txBox="1"/>
          <p:nvPr>
            <p:ph type="ctrTitle"/>
          </p:nvPr>
        </p:nvSpPr>
        <p:spPr>
          <a:xfrm>
            <a:off x="244475" y="118900"/>
            <a:ext cx="6030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lang="en"/>
              <a:t>Death of Jordan McNair</a:t>
            </a:r>
            <a:endParaRPr/>
          </a:p>
        </p:txBody>
      </p:sp>
      <p:sp>
        <p:nvSpPr>
          <p:cNvPr id="653" name="Google Shape;653;p17"/>
          <p:cNvSpPr txBox="1"/>
          <p:nvPr>
            <p:ph idx="1" type="subTitle"/>
          </p:nvPr>
        </p:nvSpPr>
        <p:spPr>
          <a:xfrm>
            <a:off x="172250" y="1476000"/>
            <a:ext cx="2347500" cy="3239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May 29, 2018 - Hospitalized for heat stroke after a football practice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Received emergency liver transplant, but died 15 days later.</a:t>
            </a:r>
            <a:endParaRPr sz="1700">
              <a:solidFill>
                <a:schemeClr val="dk1"/>
              </a:solidFill>
            </a:endParaRPr>
          </a:p>
        </p:txBody>
      </p:sp>
      <p:pic>
        <p:nvPicPr>
          <p:cNvPr id="654" name="Google Shape;654;p17"/>
          <p:cNvPicPr preferRelativeResize="0"/>
          <p:nvPr/>
        </p:nvPicPr>
        <p:blipFill>
          <a:blip r:embed="rId3">
            <a:alphaModFix/>
          </a:blip>
          <a:stretch>
            <a:fillRect/>
          </a:stretch>
        </p:blipFill>
        <p:spPr>
          <a:xfrm>
            <a:off x="2704150" y="1401825"/>
            <a:ext cx="3343375" cy="2504310"/>
          </a:xfrm>
          <a:prstGeom prst="rect">
            <a:avLst/>
          </a:prstGeom>
          <a:noFill/>
          <a:ln>
            <a:noFill/>
          </a:ln>
        </p:spPr>
      </p:pic>
      <p:sp>
        <p:nvSpPr>
          <p:cNvPr id="655" name="Google Shape;655;p17"/>
          <p:cNvSpPr txBox="1"/>
          <p:nvPr/>
        </p:nvSpPr>
        <p:spPr>
          <a:xfrm>
            <a:off x="2927025" y="4077400"/>
            <a:ext cx="3402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500">
                <a:solidFill>
                  <a:schemeClr val="dk1"/>
                </a:solidFill>
                <a:latin typeface="Montserrat"/>
                <a:ea typeface="Montserrat"/>
                <a:cs typeface="Montserrat"/>
                <a:sym typeface="Montserrat"/>
              </a:rPr>
              <a:t>March 3, 1999 - June 13, 2018</a:t>
            </a:r>
            <a:endParaRPr b="1" sz="7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8"/>
          <p:cNvSpPr txBox="1"/>
          <p:nvPr>
            <p:ph type="title"/>
          </p:nvPr>
        </p:nvSpPr>
        <p:spPr>
          <a:xfrm>
            <a:off x="3474525" y="209150"/>
            <a:ext cx="4525800" cy="8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Dormitory Mold </a:t>
            </a:r>
            <a:endParaRPr/>
          </a:p>
          <a:p>
            <a:pPr indent="0" lvl="0" marL="0" rtl="0" algn="l">
              <a:spcBef>
                <a:spcPts val="0"/>
              </a:spcBef>
              <a:spcAft>
                <a:spcPts val="0"/>
              </a:spcAft>
              <a:buNone/>
            </a:pPr>
            <a:r>
              <a:rPr lang="en"/>
              <a:t>September - October, 2018</a:t>
            </a:r>
            <a:endParaRPr/>
          </a:p>
        </p:txBody>
      </p:sp>
      <p:sp>
        <p:nvSpPr>
          <p:cNvPr id="661" name="Google Shape;661;p18"/>
          <p:cNvSpPr txBox="1"/>
          <p:nvPr>
            <p:ph idx="1" type="body"/>
          </p:nvPr>
        </p:nvSpPr>
        <p:spPr>
          <a:xfrm>
            <a:off x="3996100" y="1077350"/>
            <a:ext cx="4590000" cy="3872700"/>
          </a:xfrm>
          <a:prstGeom prst="rect">
            <a:avLst/>
          </a:prstGeom>
        </p:spPr>
        <p:txBody>
          <a:bodyPr anchorCtr="0" anchor="t" bIns="91425" lIns="91425" spcFirstLastPara="1" rIns="91425" wrap="square" tIns="91425">
            <a:noAutofit/>
          </a:bodyPr>
          <a:lstStyle/>
          <a:p>
            <a:pPr indent="-349250" lvl="0" marL="457200" rtl="0" algn="l">
              <a:spcBef>
                <a:spcPts val="600"/>
              </a:spcBef>
              <a:spcAft>
                <a:spcPts val="0"/>
              </a:spcAft>
              <a:buSzPts val="1900"/>
              <a:buChar char="◂"/>
            </a:pPr>
            <a:r>
              <a:rPr lang="en" sz="1900"/>
              <a:t>Students in Elkton Hall and other dormitories began reporting mold on furniture, walls and windows.</a:t>
            </a:r>
            <a:endParaRPr sz="1900"/>
          </a:p>
          <a:p>
            <a:pPr indent="-349250" lvl="0" marL="457200" rtl="0" algn="l">
              <a:spcBef>
                <a:spcPts val="0"/>
              </a:spcBef>
              <a:spcAft>
                <a:spcPts val="0"/>
              </a:spcAft>
              <a:buSzPts val="1900"/>
              <a:buChar char="◂"/>
            </a:pPr>
            <a:r>
              <a:rPr lang="en" sz="1900"/>
              <a:t>Many students began showing symptoms of respiratory infections and increased asthma attacks.</a:t>
            </a:r>
            <a:endParaRPr sz="1900"/>
          </a:p>
          <a:p>
            <a:pPr indent="-349250" lvl="0" marL="457200" rtl="0" algn="l">
              <a:spcBef>
                <a:spcPts val="0"/>
              </a:spcBef>
              <a:spcAft>
                <a:spcPts val="0"/>
              </a:spcAft>
              <a:buSzPts val="1900"/>
              <a:buChar char="◂"/>
            </a:pPr>
            <a:r>
              <a:rPr lang="en" sz="1900"/>
              <a:t>500 students were moved into nearby hotel rooms until the dormitories could be cleaned.</a:t>
            </a:r>
            <a:endParaRPr sz="1900"/>
          </a:p>
          <a:p>
            <a:pPr indent="0" lvl="0" marL="0" rtl="0" algn="l">
              <a:spcBef>
                <a:spcPts val="600"/>
              </a:spcBef>
              <a:spcAft>
                <a:spcPts val="0"/>
              </a:spcAft>
              <a:buNone/>
            </a:pPr>
            <a:r>
              <a:t/>
            </a:r>
            <a:endParaRPr sz="1900"/>
          </a:p>
          <a:p>
            <a:pPr indent="0" lvl="0" marL="0" rtl="0" algn="l">
              <a:spcBef>
                <a:spcPts val="600"/>
              </a:spcBef>
              <a:spcAft>
                <a:spcPts val="0"/>
              </a:spcAft>
              <a:buNone/>
            </a:pPr>
            <a:r>
              <a:t/>
            </a:r>
            <a:endParaRPr sz="1900"/>
          </a:p>
        </p:txBody>
      </p:sp>
      <p:sp>
        <p:nvSpPr>
          <p:cNvPr id="662" name="Google Shape;662;p18"/>
          <p:cNvSpPr txBox="1"/>
          <p:nvPr>
            <p:ph idx="12" type="sldNum"/>
          </p:nvPr>
        </p:nvSpPr>
        <p:spPr>
          <a:xfrm>
            <a:off x="8547650" y="4749850"/>
            <a:ext cx="558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63" name="Google Shape;663;p18"/>
          <p:cNvPicPr preferRelativeResize="0"/>
          <p:nvPr/>
        </p:nvPicPr>
        <p:blipFill>
          <a:blip r:embed="rId3">
            <a:alphaModFix/>
          </a:blip>
          <a:stretch>
            <a:fillRect/>
          </a:stretch>
        </p:blipFill>
        <p:spPr>
          <a:xfrm>
            <a:off x="954850" y="3313225"/>
            <a:ext cx="2982599" cy="1677050"/>
          </a:xfrm>
          <a:prstGeom prst="rect">
            <a:avLst/>
          </a:prstGeom>
          <a:noFill/>
          <a:ln>
            <a:noFill/>
          </a:ln>
        </p:spPr>
      </p:pic>
      <p:pic>
        <p:nvPicPr>
          <p:cNvPr id="664" name="Google Shape;664;p18"/>
          <p:cNvPicPr preferRelativeResize="0"/>
          <p:nvPr/>
        </p:nvPicPr>
        <p:blipFill>
          <a:blip r:embed="rId4">
            <a:alphaModFix/>
          </a:blip>
          <a:stretch>
            <a:fillRect/>
          </a:stretch>
        </p:blipFill>
        <p:spPr>
          <a:xfrm>
            <a:off x="184175" y="1585400"/>
            <a:ext cx="2981422" cy="167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9"/>
          <p:cNvSpPr txBox="1"/>
          <p:nvPr>
            <p:ph idx="4294967295" type="ctrTitle"/>
          </p:nvPr>
        </p:nvSpPr>
        <p:spPr>
          <a:xfrm>
            <a:off x="412975" y="201125"/>
            <a:ext cx="6913200" cy="85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3"/>
                </a:solidFill>
              </a:rPr>
              <a:t>Adenovirus Outbreak</a:t>
            </a:r>
            <a:r>
              <a:rPr lang="en" sz="6000">
                <a:solidFill>
                  <a:schemeClr val="accent3"/>
                </a:solidFill>
              </a:rPr>
              <a:t> </a:t>
            </a:r>
            <a:endParaRPr sz="6000">
              <a:solidFill>
                <a:schemeClr val="accent3"/>
              </a:solidFill>
            </a:endParaRPr>
          </a:p>
        </p:txBody>
      </p:sp>
      <p:sp>
        <p:nvSpPr>
          <p:cNvPr id="670" name="Google Shape;670;p19"/>
          <p:cNvSpPr txBox="1"/>
          <p:nvPr>
            <p:ph idx="4294967295" type="subTitle"/>
          </p:nvPr>
        </p:nvSpPr>
        <p:spPr>
          <a:xfrm>
            <a:off x="412975" y="928450"/>
            <a:ext cx="5334600" cy="3369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Nov. 19, 2018 - 1st message from UMD Health Center to Students about the outbreak. Six students confirmed sick at this point.</a:t>
            </a:r>
            <a:endParaRPr sz="1800"/>
          </a:p>
          <a:p>
            <a:pPr indent="-342900" lvl="0" marL="457200" rtl="0" algn="l">
              <a:spcBef>
                <a:spcPts val="0"/>
              </a:spcBef>
              <a:spcAft>
                <a:spcPts val="0"/>
              </a:spcAft>
              <a:buSzPts val="1800"/>
              <a:buChar char="◂"/>
            </a:pPr>
            <a:r>
              <a:rPr lang="en" sz="1800"/>
              <a:t>Nov. 20, 2018 - students were informed about the death of Olivia Paregol.</a:t>
            </a:r>
            <a:endParaRPr sz="1800"/>
          </a:p>
          <a:p>
            <a:pPr indent="-342900" lvl="0" marL="457200" rtl="0" algn="l">
              <a:spcBef>
                <a:spcPts val="0"/>
              </a:spcBef>
              <a:spcAft>
                <a:spcPts val="0"/>
              </a:spcAft>
              <a:buSzPts val="1800"/>
              <a:buChar char="◂"/>
            </a:pPr>
            <a:r>
              <a:rPr lang="en" sz="1800"/>
              <a:t>At least 44 students would be confirmed infected between November 2018 - January, 2019.</a:t>
            </a:r>
            <a:endParaRPr sz="1800"/>
          </a:p>
        </p:txBody>
      </p:sp>
      <p:sp>
        <p:nvSpPr>
          <p:cNvPr id="671" name="Google Shape;671;p19"/>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672" name="Google Shape;672;p19"/>
          <p:cNvPicPr preferRelativeResize="0"/>
          <p:nvPr/>
        </p:nvPicPr>
        <p:blipFill rotWithShape="1">
          <a:blip r:embed="rId3">
            <a:alphaModFix/>
          </a:blip>
          <a:srcRect b="0" l="28721" r="29209" t="0"/>
          <a:stretch/>
        </p:blipFill>
        <p:spPr>
          <a:xfrm>
            <a:off x="6164825" y="223300"/>
            <a:ext cx="2519250" cy="3369899"/>
          </a:xfrm>
          <a:prstGeom prst="rect">
            <a:avLst/>
          </a:prstGeom>
          <a:noFill/>
          <a:ln>
            <a:noFill/>
          </a:ln>
        </p:spPr>
      </p:pic>
      <p:sp>
        <p:nvSpPr>
          <p:cNvPr id="673" name="Google Shape;673;p19"/>
          <p:cNvSpPr txBox="1"/>
          <p:nvPr/>
        </p:nvSpPr>
        <p:spPr>
          <a:xfrm>
            <a:off x="5841950" y="3593200"/>
            <a:ext cx="32634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Olivia Paregol</a:t>
            </a:r>
            <a:endParaRPr b="1">
              <a:latin typeface="Montserrat"/>
              <a:ea typeface="Montserrat"/>
              <a:cs typeface="Montserrat"/>
              <a:sym typeface="Montserrat"/>
            </a:endParaRPr>
          </a:p>
          <a:p>
            <a:pPr indent="0" lvl="0" marL="0" rtl="0" algn="ctr">
              <a:spcBef>
                <a:spcPts val="0"/>
              </a:spcBef>
              <a:spcAft>
                <a:spcPts val="0"/>
              </a:spcAft>
              <a:buNone/>
            </a:pPr>
            <a:r>
              <a:rPr b="1" lang="en" sz="1200">
                <a:latin typeface="Montserrat"/>
                <a:ea typeface="Montserrat"/>
                <a:cs typeface="Montserrat"/>
                <a:sym typeface="Montserrat"/>
              </a:rPr>
              <a:t>June 17, 2000 - November 18, 2018</a:t>
            </a:r>
            <a:endParaRPr b="1" sz="12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20"/>
          <p:cNvSpPr txBox="1"/>
          <p:nvPr>
            <p:ph idx="1" type="body"/>
          </p:nvPr>
        </p:nvSpPr>
        <p:spPr>
          <a:xfrm>
            <a:off x="2034175" y="908600"/>
            <a:ext cx="6522600" cy="2955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Montserrat"/>
                <a:ea typeface="Montserrat"/>
                <a:cs typeface="Montserrat"/>
                <a:sym typeface="Montserrat"/>
              </a:rPr>
              <a:t>Compounding Crises </a:t>
            </a:r>
            <a:r>
              <a:rPr lang="en">
                <a:latin typeface="Montserrat"/>
                <a:ea typeface="Montserrat"/>
                <a:cs typeface="Montserrat"/>
                <a:sym typeface="Montserrat"/>
              </a:rPr>
              <a:t>are crises which happen “in close succession to another (potentially unrelated) crisis before an organization has had the opportunity to rebuild its legitimacy” (Veil &amp; Anthony, 2017, p. 142)</a:t>
            </a:r>
            <a:endParaRPr>
              <a:latin typeface="Montserrat"/>
              <a:ea typeface="Montserrat"/>
              <a:cs typeface="Montserrat"/>
              <a:sym typeface="Montserrat"/>
            </a:endParaRPr>
          </a:p>
        </p:txBody>
      </p:sp>
      <p:sp>
        <p:nvSpPr>
          <p:cNvPr id="679" name="Google Shape;679;p20"/>
          <p:cNvSpPr txBox="1"/>
          <p:nvPr>
            <p:ph type="title"/>
          </p:nvPr>
        </p:nvSpPr>
        <p:spPr>
          <a:xfrm>
            <a:off x="2523650" y="128300"/>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Compounding Crises &amp; SCCT</a:t>
            </a:r>
            <a:endParaRPr/>
          </a:p>
        </p:txBody>
      </p:sp>
      <p:sp>
        <p:nvSpPr>
          <p:cNvPr id="680" name="Google Shape;680;p20"/>
          <p:cNvSpPr txBox="1"/>
          <p:nvPr>
            <p:ph idx="2" type="body"/>
          </p:nvPr>
        </p:nvSpPr>
        <p:spPr>
          <a:xfrm>
            <a:off x="436375" y="2311500"/>
            <a:ext cx="8120400" cy="168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Montserrat"/>
                <a:ea typeface="Montserrat"/>
                <a:cs typeface="Montserrat"/>
                <a:sym typeface="Montserrat"/>
              </a:rPr>
              <a:t>SCCT </a:t>
            </a:r>
            <a:r>
              <a:rPr lang="en">
                <a:solidFill>
                  <a:schemeClr val="dk1"/>
                </a:solidFill>
                <a:latin typeface="Montserrat"/>
                <a:ea typeface="Montserrat"/>
                <a:cs typeface="Montserrat"/>
                <a:sym typeface="Montserrat"/>
              </a:rPr>
              <a:t>focuses on public perceptions of an organization following a crisis. It assumes that organizations undergoing crisis are reputation-driven and provides a menu of strategies that organizations can apply to maintain or repair their reputations (Coombs &amp; Holladay, 2002; Sellnow &amp; Seeger, 2013).</a:t>
            </a:r>
            <a:r>
              <a:rPr lang="en">
                <a:solidFill>
                  <a:schemeClr val="dk1"/>
                </a:solidFill>
                <a:latin typeface="Times New Roman"/>
                <a:ea typeface="Times New Roman"/>
                <a:cs typeface="Times New Roman"/>
                <a:sym typeface="Times New Roman"/>
              </a:rPr>
              <a:t> </a:t>
            </a:r>
            <a:endParaRPr/>
          </a:p>
        </p:txBody>
      </p:sp>
      <p:sp>
        <p:nvSpPr>
          <p:cNvPr id="681" name="Google Shape;681;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82" name="Google Shape;682;p20"/>
          <p:cNvSpPr txBox="1"/>
          <p:nvPr/>
        </p:nvSpPr>
        <p:spPr>
          <a:xfrm>
            <a:off x="722250" y="4221250"/>
            <a:ext cx="69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Filling the Gaps in SCCT: </a:t>
            </a:r>
            <a:r>
              <a:rPr lang="en">
                <a:latin typeface="Montserrat Light"/>
                <a:ea typeface="Montserrat Light"/>
                <a:cs typeface="Montserrat Light"/>
                <a:sym typeface="Montserrat Light"/>
              </a:rPr>
              <a:t>Applied principles of </a:t>
            </a:r>
            <a:r>
              <a:rPr b="1" lang="en" u="sng">
                <a:latin typeface="Montserrat"/>
                <a:ea typeface="Montserrat"/>
                <a:cs typeface="Montserrat"/>
                <a:sym typeface="Montserrat"/>
              </a:rPr>
              <a:t>OPR</a:t>
            </a:r>
            <a:r>
              <a:rPr lang="en">
                <a:latin typeface="Montserrat Light"/>
                <a:ea typeface="Montserrat Light"/>
                <a:cs typeface="Montserrat Light"/>
                <a:sym typeface="Montserrat Light"/>
              </a:rPr>
              <a:t> and </a:t>
            </a:r>
            <a:r>
              <a:rPr b="1" lang="en" u="sng">
                <a:latin typeface="Montserrat"/>
                <a:ea typeface="Montserrat"/>
                <a:cs typeface="Montserrat"/>
                <a:sym typeface="Montserrat"/>
              </a:rPr>
              <a:t>Excellence Theory</a:t>
            </a:r>
            <a:endParaRPr b="1" u="sng">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21"/>
          <p:cNvSpPr txBox="1"/>
          <p:nvPr>
            <p:ph type="title"/>
          </p:nvPr>
        </p:nvSpPr>
        <p:spPr>
          <a:xfrm>
            <a:off x="1721225" y="232625"/>
            <a:ext cx="6455700" cy="66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Research Questions</a:t>
            </a:r>
            <a:endParaRPr/>
          </a:p>
        </p:txBody>
      </p:sp>
      <p:sp>
        <p:nvSpPr>
          <p:cNvPr id="688" name="Google Shape;688;p21"/>
          <p:cNvSpPr txBox="1"/>
          <p:nvPr>
            <p:ph idx="1" type="body"/>
          </p:nvPr>
        </p:nvSpPr>
        <p:spPr>
          <a:xfrm>
            <a:off x="2491550" y="1243500"/>
            <a:ext cx="5901900" cy="320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latin typeface="Montserrat"/>
                <a:ea typeface="Montserrat"/>
                <a:cs typeface="Montserrat"/>
                <a:sym typeface="Montserrat"/>
              </a:rPr>
              <a:t>RQ1</a:t>
            </a:r>
            <a:endParaRPr b="1" sz="1800">
              <a:latin typeface="Montserrat"/>
              <a:ea typeface="Montserrat"/>
              <a:cs typeface="Montserrat"/>
              <a:sym typeface="Montserrat"/>
            </a:endParaRPr>
          </a:p>
          <a:p>
            <a:pPr indent="0" lvl="0" marL="0" rtl="0" algn="l">
              <a:lnSpc>
                <a:spcPct val="200000"/>
              </a:lnSpc>
              <a:spcBef>
                <a:spcPts val="100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How did the University manage communication with their publics during the 2018 compounding crises?</a:t>
            </a:r>
            <a:endParaRPr sz="1800"/>
          </a:p>
        </p:txBody>
      </p:sp>
      <p:sp>
        <p:nvSpPr>
          <p:cNvPr id="689" name="Google Shape;689;p21"/>
          <p:cNvSpPr txBox="1"/>
          <p:nvPr>
            <p:ph idx="2" type="body"/>
          </p:nvPr>
        </p:nvSpPr>
        <p:spPr>
          <a:xfrm>
            <a:off x="2491550" y="2607300"/>
            <a:ext cx="5685300" cy="1292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latin typeface="Montserrat"/>
                <a:ea typeface="Montserrat"/>
                <a:cs typeface="Montserrat"/>
                <a:sym typeface="Montserrat"/>
              </a:rPr>
              <a:t>RQ2</a:t>
            </a:r>
            <a:endParaRPr b="1" sz="1800">
              <a:latin typeface="Montserrat"/>
              <a:ea typeface="Montserrat"/>
              <a:cs typeface="Montserrat"/>
              <a:sym typeface="Montserrat"/>
            </a:endParaRPr>
          </a:p>
          <a:p>
            <a:pPr indent="0" lvl="0" marL="0" rtl="0" algn="l">
              <a:lnSpc>
                <a:spcPct val="200000"/>
              </a:lnSpc>
              <a:spcBef>
                <a:spcPts val="1000"/>
              </a:spcBef>
              <a:spcAft>
                <a:spcPts val="1000"/>
              </a:spcAft>
              <a:buClr>
                <a:schemeClr val="dk1"/>
              </a:buClr>
              <a:buSzPts val="1100"/>
              <a:buFont typeface="Arial"/>
              <a:buNone/>
            </a:pPr>
            <a:r>
              <a:rPr lang="en" sz="1400">
                <a:solidFill>
                  <a:schemeClr val="dk1"/>
                </a:solidFill>
                <a:latin typeface="Times New Roman"/>
                <a:ea typeface="Times New Roman"/>
                <a:cs typeface="Times New Roman"/>
                <a:sym typeface="Times New Roman"/>
              </a:rPr>
              <a:t>How, if at all, did the University’s crisis communication management practices changed following the compounding crises?</a:t>
            </a:r>
            <a:endParaRPr sz="1800"/>
          </a:p>
        </p:txBody>
      </p:sp>
      <p:sp>
        <p:nvSpPr>
          <p:cNvPr id="690" name="Google Shape;690;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22"/>
          <p:cNvSpPr txBox="1"/>
          <p:nvPr>
            <p:ph type="title"/>
          </p:nvPr>
        </p:nvSpPr>
        <p:spPr>
          <a:xfrm>
            <a:off x="2235225" y="169050"/>
            <a:ext cx="1873200" cy="9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Method</a:t>
            </a:r>
            <a:endParaRPr/>
          </a:p>
        </p:txBody>
      </p:sp>
      <p:sp>
        <p:nvSpPr>
          <p:cNvPr id="696" name="Google Shape;696;p22"/>
          <p:cNvSpPr txBox="1"/>
          <p:nvPr>
            <p:ph idx="1" type="body"/>
          </p:nvPr>
        </p:nvSpPr>
        <p:spPr>
          <a:xfrm>
            <a:off x="373600" y="1497025"/>
            <a:ext cx="5034900" cy="28527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Semistructured Interviews with 3 of UMD’s public relations managers (Ryan, Sarah, &amp; Brianna).</a:t>
            </a:r>
            <a:endParaRPr/>
          </a:p>
          <a:p>
            <a:pPr indent="-355600" lvl="0" marL="457200" rtl="0" algn="l">
              <a:spcBef>
                <a:spcPts val="1000"/>
              </a:spcBef>
              <a:spcAft>
                <a:spcPts val="0"/>
              </a:spcAft>
              <a:buSzPts val="2000"/>
              <a:buChar char="◂"/>
            </a:pPr>
            <a:r>
              <a:rPr lang="en"/>
              <a:t>Analysis of UMD artifacts (emails, official communication protocols, &amp; social media posts)</a:t>
            </a:r>
            <a:endParaRPr/>
          </a:p>
          <a:p>
            <a:pPr indent="-355600" lvl="0" marL="457200" rtl="0" algn="l">
              <a:spcBef>
                <a:spcPts val="1000"/>
              </a:spcBef>
              <a:spcAft>
                <a:spcPts val="0"/>
              </a:spcAft>
              <a:buSzPts val="2000"/>
              <a:buChar char="◂"/>
            </a:pPr>
            <a:r>
              <a:rPr lang="en"/>
              <a:t>Analysis of online dialogue with publics, news article comments, and social media comments. </a:t>
            </a:r>
            <a:endParaRPr/>
          </a:p>
          <a:p>
            <a:pPr indent="0" lvl="0" marL="0" rtl="0" algn="l">
              <a:spcBef>
                <a:spcPts val="600"/>
              </a:spcBef>
              <a:spcAft>
                <a:spcPts val="0"/>
              </a:spcAft>
              <a:buNone/>
            </a:pPr>
            <a:r>
              <a:t/>
            </a:r>
            <a:endParaRPr/>
          </a:p>
        </p:txBody>
      </p:sp>
      <p:sp>
        <p:nvSpPr>
          <p:cNvPr id="697" name="Google Shape;697;p22"/>
          <p:cNvSpPr txBox="1"/>
          <p:nvPr>
            <p:ph idx="12" type="sldNum"/>
          </p:nvPr>
        </p:nvSpPr>
        <p:spPr>
          <a:xfrm>
            <a:off x="919923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8" name="Google Shape;698;p22"/>
          <p:cNvSpPr txBox="1"/>
          <p:nvPr>
            <p:ph idx="4294967295" type="sldNum"/>
          </p:nvPr>
        </p:nvSpPr>
        <p:spPr>
          <a:xfrm>
            <a:off x="919923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99" name="Google Shape;699;p22"/>
          <p:cNvPicPr preferRelativeResize="0"/>
          <p:nvPr/>
        </p:nvPicPr>
        <p:blipFill rotWithShape="1">
          <a:blip r:embed="rId3">
            <a:alphaModFix/>
          </a:blip>
          <a:srcRect b="0" l="18695" r="18695" t="0"/>
          <a:stretch/>
        </p:blipFill>
        <p:spPr>
          <a:xfrm>
            <a:off x="5500200" y="630900"/>
            <a:ext cx="3643800" cy="3881700"/>
          </a:xfrm>
          <a:prstGeom prst="rightArrow">
            <a:avLst>
              <a:gd fmla="val 100000" name="adj1"/>
              <a:gd fmla="val 100000" name="adj2"/>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t template">
  <a:themeElements>
    <a:clrScheme name="Custom 347">
      <a:dk1>
        <a:srgbClr val="000000"/>
      </a:dk1>
      <a:lt1>
        <a:srgbClr val="FFFFFF"/>
      </a:lt1>
      <a:dk2>
        <a:srgbClr val="8D7C7C"/>
      </a:dk2>
      <a:lt2>
        <a:srgbClr val="ECE9E4"/>
      </a:lt2>
      <a:accent1>
        <a:srgbClr val="A61C00"/>
      </a:accent1>
      <a:accent2>
        <a:srgbClr val="F64646"/>
      </a:accent2>
      <a:accent3>
        <a:srgbClr val="FFA400"/>
      </a:accent3>
      <a:accent4>
        <a:srgbClr val="FFD488"/>
      </a:accent4>
      <a:accent5>
        <a:srgbClr val="FFC800"/>
      </a:accent5>
      <a:accent6>
        <a:srgbClr val="FFE37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